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57"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22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altLang="ja-JP"/>
              <a:t>Haga clic para modificar el estilo de título del patrón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ltLang="ja-JP"/>
              <a:t>Haga clic para modificar el estilo de subtítulo del patrón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1CD00A8-1A30-4390-8782-7FC2F19ED865}"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kumimoji="1" lang="ja-JP" alt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3799671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s-ES" altLang="ja-JP"/>
              <a:t>Haga clic para modificar el estilo de título del patrón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ltLang="ja-JP"/>
              <a:t>Haga clic en el icono para agregar una imagen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sp>
        <p:nvSpPr>
          <p:cNvPr id="5" name="Date Placeholder 4"/>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2201186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s-ES" altLang="ja-JP"/>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sp>
        <p:nvSpPr>
          <p:cNvPr id="4" name="Date Placeholder 3"/>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670965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s-ES" altLang="ja-JP"/>
              <a:t>Haga clic para modificar el estilo de título del patrón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sp>
        <p:nvSpPr>
          <p:cNvPr id="4" name="Date Placeholder 3"/>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1376580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s-ES" altLang="ja-JP"/>
              <a:t>Haga clic para modificar el estilo de título del patrón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ltLang="ja-JP"/>
              <a:t>Haga clic para modificar los estilos de texto del patrón</a:t>
            </a:r>
          </a:p>
        </p:txBody>
      </p:sp>
      <p:sp>
        <p:nvSpPr>
          <p:cNvPr id="4" name="Date Placeholder 3"/>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1487310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altLang="ja-JP"/>
              <a:t>Haga clic para modificar el estilo de título del patrón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ltLang="ja-JP"/>
              <a:t>Haga clic para modificar los estilos de texto del patrón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ltLang="ja-JP"/>
              <a:t>Haga clic para modificar los estilos de texto del patrón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ltLang="ja-JP"/>
              <a:t>Haga clic para modificar los estilos de texto del patrón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2989730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altLang="ja-JP"/>
              <a:t>Haga clic para modificar el estilo de título del patrón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ltLang="ja-JP"/>
              <a:t>Haga clic para modificar los estilos de texto del patrón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ltLang="ja-JP"/>
              <a:t>Haga clic en el icono para agregar una imagen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ltLang="ja-JP"/>
              <a:t>Haga clic para modificar los estilos de texto del patrón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ltLang="ja-JP"/>
              <a:t>Haga clic en el icono para agregar una imagen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ltLang="ja-JP"/>
              <a:t>Haga clic para modificar los estilos de texto del patrón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ltLang="ja-JP"/>
              <a:t>Haga clic en el icono para agregar una imagen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8" name="Footer Placeholder 7"/>
          <p:cNvSpPr>
            <a:spLocks noGrp="1"/>
          </p:cNvSpPr>
          <p:nvPr>
            <p:ph type="ftr" sz="quarter" idx="11"/>
          </p:nvPr>
        </p:nvSpPr>
        <p:spPr>
          <a:xfrm>
            <a:off x="561111" y="6391838"/>
            <a:ext cx="3644282" cy="304801"/>
          </a:xfrm>
        </p:spPr>
        <p:txBody>
          <a:bodyPr/>
          <a:lstStyle/>
          <a:p>
            <a:endParaRPr kumimoji="1" lang="ja-JP" altLang="en-US"/>
          </a:p>
        </p:txBody>
      </p:sp>
      <p:sp>
        <p:nvSpPr>
          <p:cNvPr id="9" name="Slide Number Placeholder 8"/>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4940278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s-ES" altLang="ja-JP"/>
              <a:t>Haga clic para modificar el estilo de título del patrón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s-ES" altLang="ja-JP"/>
              <a:t>Haga clic para modificar los estilos de texto del patrón</a:t>
            </a:r>
          </a:p>
          <a:p>
            <a:pPr lvl="1"/>
            <a:r>
              <a:rPr lang="es-ES" altLang="ja-JP"/>
              <a:t>Segundo nivel</a:t>
            </a:r>
          </a:p>
          <a:p>
            <a:pPr lvl="2"/>
            <a:r>
              <a:rPr lang="es-ES" altLang="ja-JP"/>
              <a:t>Tercer nivel</a:t>
            </a:r>
          </a:p>
          <a:p>
            <a:pPr lvl="3"/>
            <a:r>
              <a:rPr lang="es-ES" altLang="ja-JP"/>
              <a:t>Cuarto nivel</a:t>
            </a:r>
          </a:p>
          <a:p>
            <a:pPr lvl="4"/>
            <a:r>
              <a:rPr lang="es-ES" altLang="ja-JP"/>
              <a:t>Quinto nivel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1CD00A8-1A30-4390-8782-7FC2F19ED865}"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10350194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s-ES" altLang="ja-JP"/>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s-ES" altLang="ja-JP"/>
              <a:t>Haga clic para modificar los estilos de texto del patrón</a:t>
            </a:r>
          </a:p>
          <a:p>
            <a:pPr lvl="1"/>
            <a:r>
              <a:rPr lang="es-ES" altLang="ja-JP"/>
              <a:t>Segundo nivel</a:t>
            </a:r>
          </a:p>
          <a:p>
            <a:pPr lvl="2"/>
            <a:r>
              <a:rPr lang="es-ES" altLang="ja-JP"/>
              <a:t>Tercer nivel</a:t>
            </a:r>
          </a:p>
          <a:p>
            <a:pPr lvl="3"/>
            <a:r>
              <a:rPr lang="es-ES" altLang="ja-JP"/>
              <a:t>Cuarto nivel</a:t>
            </a:r>
          </a:p>
          <a:p>
            <a:pPr lvl="4"/>
            <a:r>
              <a:rPr lang="es-ES" altLang="ja-JP"/>
              <a:t>Quinto nivel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1CD00A8-1A30-4390-8782-7FC2F19ED865}"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681163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ltLang="ja-JP"/>
              <a:t>Haga clic para modificar el estilo de título del patrón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s-ES" altLang="ja-JP"/>
              <a:t>Haga clic para modificar los estilos de texto del patrón</a:t>
            </a:r>
          </a:p>
          <a:p>
            <a:pPr lvl="1"/>
            <a:r>
              <a:rPr lang="es-ES" altLang="ja-JP"/>
              <a:t>Segundo nivel</a:t>
            </a:r>
          </a:p>
          <a:p>
            <a:pPr lvl="2"/>
            <a:r>
              <a:rPr lang="es-ES" altLang="ja-JP"/>
              <a:t>Tercer nivel</a:t>
            </a:r>
          </a:p>
          <a:p>
            <a:pPr lvl="3"/>
            <a:r>
              <a:rPr lang="es-ES" altLang="ja-JP"/>
              <a:t>Cuarto nivel</a:t>
            </a:r>
          </a:p>
          <a:p>
            <a:pPr lvl="4"/>
            <a:r>
              <a:rPr lang="es-ES" altLang="ja-JP"/>
              <a:t>Quinto nivel</a:t>
            </a:r>
            <a:endParaRPr lang="en-US" dirty="0"/>
          </a:p>
        </p:txBody>
      </p:sp>
      <p:sp>
        <p:nvSpPr>
          <p:cNvPr id="4" name="Date Placeholder 3"/>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4197354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s-ES" altLang="ja-JP"/>
              <a:t>Haga clic para modificar el estilo de título del patrón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ltLang="ja-JP"/>
              <a:t>Haga clic para modificar los estilos de texto del patrón</a:t>
            </a:r>
          </a:p>
        </p:txBody>
      </p:sp>
      <p:sp>
        <p:nvSpPr>
          <p:cNvPr id="4" name="Date Placeholder 3"/>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4128632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ltLang="ja-JP"/>
              <a:t>Haga clic para modificar el estilo de título del patrón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s-ES" altLang="ja-JP"/>
              <a:t>Haga clic para modificar los estilos de texto del patrón</a:t>
            </a:r>
          </a:p>
          <a:p>
            <a:pPr lvl="1"/>
            <a:r>
              <a:rPr lang="es-ES" altLang="ja-JP"/>
              <a:t>Segundo nivel</a:t>
            </a:r>
          </a:p>
          <a:p>
            <a:pPr lvl="2"/>
            <a:r>
              <a:rPr lang="es-ES" altLang="ja-JP"/>
              <a:t>Tercer nivel</a:t>
            </a:r>
          </a:p>
          <a:p>
            <a:pPr lvl="3"/>
            <a:r>
              <a:rPr lang="es-ES" altLang="ja-JP"/>
              <a:t>Cuarto nivel</a:t>
            </a:r>
          </a:p>
          <a:p>
            <a:pPr lvl="4"/>
            <a:r>
              <a:rPr lang="es-ES" altLang="ja-JP"/>
              <a:t>Quinto nivel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s-ES" altLang="ja-JP"/>
              <a:t>Haga clic para modificar los estilos de texto del patrón</a:t>
            </a:r>
          </a:p>
          <a:p>
            <a:pPr lvl="1"/>
            <a:r>
              <a:rPr lang="es-ES" altLang="ja-JP"/>
              <a:t>Segundo nivel</a:t>
            </a:r>
          </a:p>
          <a:p>
            <a:pPr lvl="2"/>
            <a:r>
              <a:rPr lang="es-ES" altLang="ja-JP"/>
              <a:t>Tercer nivel</a:t>
            </a:r>
          </a:p>
          <a:p>
            <a:pPr lvl="3"/>
            <a:r>
              <a:rPr lang="es-ES" altLang="ja-JP"/>
              <a:t>Cuarto nivel</a:t>
            </a:r>
          </a:p>
          <a:p>
            <a:pPr lvl="4"/>
            <a:r>
              <a:rPr lang="es-ES" altLang="ja-JP"/>
              <a:t>Quinto nivel</a:t>
            </a:r>
            <a:endParaRPr lang="en-US" dirty="0"/>
          </a:p>
        </p:txBody>
      </p:sp>
      <p:sp>
        <p:nvSpPr>
          <p:cNvPr id="5" name="Date Placeholder 4"/>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3170789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ltLang="ja-JP"/>
              <a:t>Haga clic para modificar el estilo de título del patrón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ltLang="ja-JP"/>
              <a:t>Haga clic para modificar los estilos de texto del patrón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s-ES" altLang="ja-JP"/>
              <a:t>Haga clic para modificar los estilos de texto del patrón</a:t>
            </a:r>
          </a:p>
          <a:p>
            <a:pPr lvl="1"/>
            <a:r>
              <a:rPr lang="es-ES" altLang="ja-JP"/>
              <a:t>Segundo nivel</a:t>
            </a:r>
          </a:p>
          <a:p>
            <a:pPr lvl="2"/>
            <a:r>
              <a:rPr lang="es-ES" altLang="ja-JP"/>
              <a:t>Tercer nivel</a:t>
            </a:r>
          </a:p>
          <a:p>
            <a:pPr lvl="3"/>
            <a:r>
              <a:rPr lang="es-ES" altLang="ja-JP"/>
              <a:t>Cuarto nivel</a:t>
            </a:r>
          </a:p>
          <a:p>
            <a:pPr lvl="4"/>
            <a:r>
              <a:rPr lang="es-ES" altLang="ja-JP"/>
              <a:t>Quinto nivel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ltLang="ja-JP"/>
              <a:t>Haga clic para modificar los estilos de texto del patrón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ltLang="ja-JP"/>
              <a:t>Haga clic para modificar los estilos de texto del patrón</a:t>
            </a:r>
          </a:p>
          <a:p>
            <a:pPr lvl="1"/>
            <a:r>
              <a:rPr lang="es-ES" altLang="ja-JP"/>
              <a:t>Segundo nivel</a:t>
            </a:r>
          </a:p>
          <a:p>
            <a:pPr lvl="2"/>
            <a:r>
              <a:rPr lang="es-ES" altLang="ja-JP"/>
              <a:t>Tercer nivel</a:t>
            </a:r>
          </a:p>
          <a:p>
            <a:pPr lvl="3"/>
            <a:r>
              <a:rPr lang="es-ES" altLang="ja-JP"/>
              <a:t>Cuarto nivel</a:t>
            </a:r>
          </a:p>
          <a:p>
            <a:pPr lvl="4"/>
            <a:r>
              <a:rPr lang="es-ES" altLang="ja-JP"/>
              <a:t>Quinto nivel</a:t>
            </a:r>
            <a:endParaRPr lang="en-US" dirty="0"/>
          </a:p>
        </p:txBody>
      </p:sp>
      <p:sp>
        <p:nvSpPr>
          <p:cNvPr id="7" name="Date Placeholder 6"/>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3934232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s-ES" altLang="ja-JP"/>
              <a:t>Haga clic para modificar el estilo de título del patrón</a:t>
            </a:r>
            <a:endParaRPr lang="en-US" dirty="0"/>
          </a:p>
        </p:txBody>
      </p:sp>
      <p:sp>
        <p:nvSpPr>
          <p:cNvPr id="3" name="Date Placeholder 2"/>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280164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703445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s-ES" altLang="ja-JP"/>
              <a:t>Haga clic para modificar el estilo de título del patrón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s-ES" altLang="ja-JP"/>
              <a:t>Haga clic para modificar los estilos de texto del patrón</a:t>
            </a:r>
          </a:p>
          <a:p>
            <a:pPr lvl="1"/>
            <a:r>
              <a:rPr lang="es-ES" altLang="ja-JP"/>
              <a:t>Segundo nivel</a:t>
            </a:r>
          </a:p>
          <a:p>
            <a:pPr lvl="2"/>
            <a:r>
              <a:rPr lang="es-ES" altLang="ja-JP"/>
              <a:t>Tercer nivel</a:t>
            </a:r>
          </a:p>
          <a:p>
            <a:pPr lvl="3"/>
            <a:r>
              <a:rPr lang="es-ES" altLang="ja-JP"/>
              <a:t>Cuarto nivel</a:t>
            </a:r>
          </a:p>
          <a:p>
            <a:pPr lvl="4"/>
            <a:r>
              <a:rPr lang="es-ES" altLang="ja-JP"/>
              <a:t>Quinto nivel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sp>
        <p:nvSpPr>
          <p:cNvPr id="5" name="Date Placeholder 4"/>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1189946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s-ES" altLang="ja-JP"/>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s-ES" altLang="ja-JP"/>
              <a:t>Haga clic en el icono para agregar una imagen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ltLang="ja-JP"/>
              <a:t>Haga clic para modificar los estilos de texto del patrón</a:t>
            </a:r>
          </a:p>
        </p:txBody>
      </p:sp>
      <p:sp>
        <p:nvSpPr>
          <p:cNvPr id="5" name="Date Placeholder 4"/>
          <p:cNvSpPr>
            <a:spLocks noGrp="1"/>
          </p:cNvSpPr>
          <p:nvPr>
            <p:ph type="dt" sz="half" idx="10"/>
          </p:nvPr>
        </p:nvSpPr>
        <p:spPr/>
        <p:txBody>
          <a:bodyPr/>
          <a:lstStyle/>
          <a:p>
            <a:fld id="{81CD00A8-1A30-4390-8782-7FC2F19ED865}" type="datetimeFigureOut">
              <a:rPr kumimoji="1" lang="ja-JP" altLang="en-US" smtClean="0"/>
              <a:t>2019/11/18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1097393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s-ES" altLang="ja-JP"/>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altLang="ja-JP"/>
              <a:t>Haga clic para modificar los estilos de texto del patrón</a:t>
            </a:r>
          </a:p>
          <a:p>
            <a:pPr lvl="1"/>
            <a:r>
              <a:rPr lang="es-ES" altLang="ja-JP"/>
              <a:t>Segundo nivel</a:t>
            </a:r>
          </a:p>
          <a:p>
            <a:pPr lvl="2"/>
            <a:r>
              <a:rPr lang="es-ES" altLang="ja-JP"/>
              <a:t>Tercer nivel</a:t>
            </a:r>
          </a:p>
          <a:p>
            <a:pPr lvl="3"/>
            <a:r>
              <a:rPr lang="es-ES" altLang="ja-JP"/>
              <a:t>Cuarto nivel</a:t>
            </a:r>
          </a:p>
          <a:p>
            <a:pPr lvl="4"/>
            <a:r>
              <a:rPr lang="es-ES" altLang="ja-JP"/>
              <a:t>Quinto nivel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1CD00A8-1A30-4390-8782-7FC2F19ED865}" type="datetimeFigureOut">
              <a:rPr kumimoji="1" lang="ja-JP" altLang="en-US" smtClean="0"/>
              <a:t>2019/11/18</a:t>
            </a:fld>
            <a:endParaRPr kumimoji="1" lang="ja-JP" alt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kumimoji="1" lang="ja-JP" alt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81E6661-9697-4A6F-8FEF-544555BC0026}" type="slidenum">
              <a:rPr kumimoji="1" lang="ja-JP" altLang="en-US" smtClean="0"/>
              <a:t>‹Nº›</a:t>
            </a:fld>
            <a:endParaRPr kumimoji="1" lang="ja-JP" altLang="en-US"/>
          </a:p>
        </p:txBody>
      </p:sp>
    </p:spTree>
    <p:extLst>
      <p:ext uri="{BB962C8B-B14F-4D97-AF65-F5344CB8AC3E}">
        <p14:creationId xmlns:p14="http://schemas.microsoft.com/office/powerpoint/2010/main" val="393815534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kumimoji="1" sz="3600" b="0" i="0" kern="1200">
          <a:solidFill>
            <a:schemeClr val="bg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43B978-161E-4DD3-BBA7-9B86824BD584}"/>
              </a:ext>
            </a:extLst>
          </p:cNvPr>
          <p:cNvSpPr>
            <a:spLocks noGrp="1"/>
          </p:cNvSpPr>
          <p:nvPr>
            <p:ph type="ctrTitle"/>
          </p:nvPr>
        </p:nvSpPr>
        <p:spPr/>
        <p:txBody>
          <a:bodyPr>
            <a:normAutofit/>
          </a:bodyPr>
          <a:lstStyle/>
          <a:p>
            <a:r>
              <a:rPr lang="en-GB" altLang="ja-JP" dirty="0"/>
              <a:t>IGF 2019 Main session on:</a:t>
            </a:r>
            <a:br>
              <a:rPr lang="ja-JP" altLang="ja-JP" dirty="0"/>
            </a:br>
            <a:r>
              <a:rPr lang="en-GB" altLang="ja-JP" b="1" dirty="0">
                <a:solidFill>
                  <a:schemeClr val="accent1">
                    <a:lumMod val="75000"/>
                  </a:schemeClr>
                </a:solidFill>
              </a:rPr>
              <a:t>Achieving the SDGs in the Digital Age</a:t>
            </a:r>
            <a:endParaRPr kumimoji="1" lang="ja-JP" altLang="en-US" dirty="0">
              <a:solidFill>
                <a:schemeClr val="accent1">
                  <a:lumMod val="75000"/>
                </a:schemeClr>
              </a:solidFill>
            </a:endParaRPr>
          </a:p>
        </p:txBody>
      </p:sp>
      <p:sp>
        <p:nvSpPr>
          <p:cNvPr id="3" name="Subtítulo 2">
            <a:extLst>
              <a:ext uri="{FF2B5EF4-FFF2-40B4-BE49-F238E27FC236}">
                <a16:creationId xmlns:a16="http://schemas.microsoft.com/office/drawing/2014/main" id="{E75628F3-6E1C-422C-A16F-529A2D274FD2}"/>
              </a:ext>
            </a:extLst>
          </p:cNvPr>
          <p:cNvSpPr>
            <a:spLocks noGrp="1"/>
          </p:cNvSpPr>
          <p:nvPr>
            <p:ph type="subTitle" idx="1"/>
          </p:nvPr>
        </p:nvSpPr>
        <p:spPr/>
        <p:txBody>
          <a:bodyPr>
            <a:normAutofit fontScale="55000" lnSpcReduction="20000"/>
          </a:bodyPr>
          <a:lstStyle/>
          <a:p>
            <a:r>
              <a:rPr lang="en-US" altLang="ja-JP" sz="2000" b="1" dirty="0"/>
              <a:t>Date and Time</a:t>
            </a:r>
            <a:br>
              <a:rPr lang="ja-JP" altLang="ja-JP" sz="2000" b="1" dirty="0"/>
            </a:br>
            <a:r>
              <a:rPr lang="en-US" altLang="ja-JP" sz="2000" dirty="0"/>
              <a:t>Wednesday, 27 November 2019 at 14:15-16:15</a:t>
            </a:r>
            <a:br>
              <a:rPr lang="ja-JP" altLang="ja-JP" sz="2000" dirty="0"/>
            </a:br>
            <a:r>
              <a:rPr lang="en-US" altLang="ja-JP" sz="2000" i="1" dirty="0"/>
              <a:t>Please arrive 15 minutes prior to the start of the session</a:t>
            </a:r>
            <a:br>
              <a:rPr lang="ja-JP" altLang="ja-JP" sz="2000" dirty="0"/>
            </a:br>
            <a:r>
              <a:rPr lang="en-US" altLang="ja-JP" sz="2000" b="1" dirty="0"/>
              <a:t>Venue</a:t>
            </a:r>
            <a:br>
              <a:rPr lang="ja-JP" altLang="ja-JP" sz="2000" b="1" dirty="0"/>
            </a:br>
            <a:r>
              <a:rPr lang="en-US" altLang="ja-JP" sz="2000" dirty="0"/>
              <a:t>Main Hall</a:t>
            </a:r>
            <a:endParaRPr kumimoji="1" lang="ja-JP" altLang="en-US" sz="2000" dirty="0"/>
          </a:p>
        </p:txBody>
      </p:sp>
    </p:spTree>
    <p:extLst>
      <p:ext uri="{BB962C8B-B14F-4D97-AF65-F5344CB8AC3E}">
        <p14:creationId xmlns:p14="http://schemas.microsoft.com/office/powerpoint/2010/main" val="369460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9A73AB11-0FE0-48B3-B046-F852E50DCACE}"/>
              </a:ext>
            </a:extLst>
          </p:cNvPr>
          <p:cNvSpPr/>
          <p:nvPr/>
        </p:nvSpPr>
        <p:spPr>
          <a:xfrm>
            <a:off x="835572" y="268014"/>
            <a:ext cx="9837683" cy="5157822"/>
          </a:xfrm>
          <a:prstGeom prst="rect">
            <a:avLst/>
          </a:prstGeom>
        </p:spPr>
        <p:txBody>
          <a:bodyPr wrap="square">
            <a:spAutoFit/>
          </a:bodyPr>
          <a:lstStyle/>
          <a:p>
            <a:pPr algn="ctr">
              <a:lnSpc>
                <a:spcPct val="115000"/>
              </a:lnSpc>
              <a:spcAft>
                <a:spcPts val="600"/>
              </a:spcAft>
            </a:pPr>
            <a:endParaRPr lang="en-US" altLang="ja-JP" dirty="0">
              <a:latin typeface="Arial" panose="020B060402020202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endParaRPr lang="en-US" altLang="ja-JP" dirty="0">
              <a:latin typeface="Arial" panose="020B060402020202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endParaRPr lang="en-US" altLang="ja-JP" dirty="0">
              <a:latin typeface="Arial" panose="020B060402020202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r>
              <a:rPr lang="en-US" altLang="ja-JP" dirty="0">
                <a:latin typeface="Arial" panose="020B0604020202020204" pitchFamily="34" charset="0"/>
                <a:ea typeface="MS Mincho" panose="02020609040205080304" pitchFamily="49" charset="-128"/>
                <a:cs typeface="Times New Roman" panose="02020603050405020304" pitchFamily="18" charset="0"/>
              </a:rPr>
              <a:t>With the aim to </a:t>
            </a:r>
            <a:r>
              <a:rPr lang="en-US" altLang="ja-JP" i="1" dirty="0">
                <a:latin typeface="Arial" panose="020B0604020202020204" pitchFamily="34" charset="0"/>
                <a:ea typeface="MS Mincho" panose="02020609040205080304" pitchFamily="49" charset="-128"/>
                <a:cs typeface="Times New Roman" panose="02020603050405020304" pitchFamily="18" charset="0"/>
              </a:rPr>
              <a:t>“leave no one behind and reach those further behind first”</a:t>
            </a:r>
            <a:r>
              <a:rPr lang="en-US" altLang="ja-JP" dirty="0">
                <a:latin typeface="Arial" panose="020B0604020202020204" pitchFamily="34" charset="0"/>
                <a:ea typeface="MS Mincho" panose="02020609040205080304" pitchFamily="49" charset="-128"/>
                <a:cs typeface="Times New Roman" panose="02020603050405020304" pitchFamily="18" charset="0"/>
              </a:rPr>
              <a:t>, the United Nations 2030 Agenda for Sustainable Development is at the core of most international agenda and is, nowadays, the main product of the international community; driven by the highest political commitment of the 193 United Nations Country members. The Digital Age offers global and vastly powerful tools to help progress on all 17 Sustainable Development Goals (SDGs) of the agenda and help achieve this commonly envisioned future. </a:t>
            </a:r>
            <a:endParaRPr lang="ja-JP" altLang="ja-JP" dirty="0">
              <a:latin typeface="Calibri" panose="020F050202020403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r>
              <a:rPr lang="en-US" altLang="ja-JP" dirty="0">
                <a:latin typeface="Arial" panose="020B0604020202020204" pitchFamily="34" charset="0"/>
                <a:ea typeface="MS Mincho" panose="02020609040205080304" pitchFamily="49" charset="-128"/>
                <a:cs typeface="Times New Roman" panose="02020603050405020304" pitchFamily="18" charset="0"/>
              </a:rPr>
              <a:t>Digital technologies and transformation are major catalysts across all three pillars of sustainable development (social, environmental and economic): they bring greater economic opportunities and help entrepreneurs bypass traditional gatekeepers, they help reduce poverty and hunger, improve access to healthcare and education services, increase empowerment for women and marginalized groups, help prevent natural disasters and allow for continuous innovation.</a:t>
            </a:r>
            <a:endParaRPr lang="ja-JP" altLang="ja-JP" dirty="0">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01348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84AB4D64-422C-46E5-A07C-5BF585805F53}"/>
              </a:ext>
            </a:extLst>
          </p:cNvPr>
          <p:cNvSpPr/>
          <p:nvPr/>
        </p:nvSpPr>
        <p:spPr>
          <a:xfrm>
            <a:off x="1040523" y="-105557"/>
            <a:ext cx="10231821" cy="6102696"/>
          </a:xfrm>
          <a:prstGeom prst="rect">
            <a:avLst/>
          </a:prstGeom>
        </p:spPr>
        <p:txBody>
          <a:bodyPr wrap="square">
            <a:spAutoFit/>
          </a:bodyPr>
          <a:lstStyle/>
          <a:p>
            <a:pPr algn="ctr">
              <a:lnSpc>
                <a:spcPct val="115000"/>
              </a:lnSpc>
              <a:spcAft>
                <a:spcPts val="600"/>
              </a:spcAft>
            </a:pPr>
            <a:endParaRPr lang="en-US" altLang="ja-JP" dirty="0">
              <a:latin typeface="Arial" panose="020B060402020202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endParaRPr lang="en-US" altLang="ja-JP" dirty="0">
              <a:latin typeface="Arial" panose="020B060402020202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endParaRPr lang="en-US" altLang="ja-JP" dirty="0">
              <a:latin typeface="Arial" panose="020B060402020202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endParaRPr lang="en-US" altLang="ja-JP" dirty="0">
              <a:latin typeface="Arial" panose="020B060402020202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r>
              <a:rPr lang="en-US" altLang="ja-JP" dirty="0">
                <a:latin typeface="Arial" panose="020B0604020202020204" pitchFamily="34" charset="0"/>
                <a:ea typeface="MS Mincho" panose="02020609040205080304" pitchFamily="49" charset="-128"/>
                <a:cs typeface="Times New Roman" panose="02020603050405020304" pitchFamily="18" charset="0"/>
              </a:rPr>
              <a:t>However, for these technologies to reach their full development potential, they must be accessible, affordable, and relevant to the needs of all citizens. Connecting the unconnected is not just about access to mobile, Internet and new technologies. </a:t>
            </a:r>
          </a:p>
          <a:p>
            <a:pPr algn="ctr">
              <a:lnSpc>
                <a:spcPct val="115000"/>
              </a:lnSpc>
              <a:spcAft>
                <a:spcPts val="600"/>
              </a:spcAft>
            </a:pPr>
            <a:endParaRPr lang="en-US" altLang="ja-JP" dirty="0">
              <a:latin typeface="Arial" panose="020B060402020202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r>
              <a:rPr lang="en-US" altLang="ja-JP" dirty="0">
                <a:latin typeface="Arial" panose="020B0604020202020204" pitchFamily="34" charset="0"/>
                <a:ea typeface="MS Mincho" panose="02020609040205080304" pitchFamily="49" charset="-128"/>
                <a:cs typeface="Times New Roman" panose="02020603050405020304" pitchFamily="18" charset="0"/>
              </a:rPr>
              <a:t>Meaningful connectivity requires relevant content available in local languages and the skills and capability to transform information into actionable knowledge. Consumer readiness is slower to change than infrastructure deployment, with low literacy levels and gender inequality acting as the main barriers. New divides are also looming between those ready and equipped to embrace digital transformation and those unable to do so.</a:t>
            </a:r>
            <a:endParaRPr lang="ja-JP" altLang="ja-JP" dirty="0">
              <a:latin typeface="Calibri" panose="020F050202020403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endParaRPr lang="en-US" altLang="ja-JP" dirty="0">
              <a:latin typeface="Arial" panose="020B0604020202020204" pitchFamily="34" charset="0"/>
              <a:ea typeface="MS Mincho" panose="02020609040205080304" pitchFamily="49" charset="-128"/>
              <a:cs typeface="Times New Roman" panose="02020603050405020304" pitchFamily="18" charset="0"/>
            </a:endParaRPr>
          </a:p>
          <a:p>
            <a:pPr algn="ctr">
              <a:lnSpc>
                <a:spcPct val="115000"/>
              </a:lnSpc>
              <a:spcAft>
                <a:spcPts val="600"/>
              </a:spcAft>
            </a:pPr>
            <a:r>
              <a:rPr lang="en-US" altLang="ja-JP" dirty="0">
                <a:latin typeface="Arial" panose="020B0604020202020204" pitchFamily="34" charset="0"/>
                <a:ea typeface="MS Mincho" panose="02020609040205080304" pitchFamily="49" charset="-128"/>
                <a:cs typeface="Times New Roman" panose="02020603050405020304" pitchFamily="18" charset="0"/>
              </a:rPr>
              <a:t>This session offers a unique opportunity for all stakeholders to better understand the 2030 Agenda and to interact with decision-makers at the international, regional and national levels, and finding paths for </a:t>
            </a:r>
            <a:r>
              <a:rPr lang="en-US" altLang="ja-JP" dirty="0" err="1">
                <a:latin typeface="Arial" panose="020B0604020202020204" pitchFamily="34" charset="0"/>
                <a:ea typeface="MS Mincho" panose="02020609040205080304" pitchFamily="49" charset="-128"/>
                <a:cs typeface="Times New Roman" panose="02020603050405020304" pitchFamily="18" charset="0"/>
              </a:rPr>
              <a:t>multistakeholder</a:t>
            </a:r>
            <a:r>
              <a:rPr lang="en-US" altLang="ja-JP" dirty="0">
                <a:latin typeface="Arial" panose="020B0604020202020204" pitchFamily="34" charset="0"/>
                <a:ea typeface="MS Mincho" panose="02020609040205080304" pitchFamily="49" charset="-128"/>
                <a:cs typeface="Times New Roman" panose="02020603050405020304" pitchFamily="18" charset="0"/>
              </a:rPr>
              <a:t> collaboration to achieve the SDGs. </a:t>
            </a:r>
            <a:endParaRPr lang="ja-JP" altLang="ja-JP" dirty="0">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364855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2154F2E3-40EE-4A8B-9A6A-1DBA3AC6DF05}"/>
              </a:ext>
            </a:extLst>
          </p:cNvPr>
          <p:cNvSpPr/>
          <p:nvPr/>
        </p:nvSpPr>
        <p:spPr>
          <a:xfrm>
            <a:off x="1450428" y="709448"/>
            <a:ext cx="9080938" cy="4502195"/>
          </a:xfrm>
          <a:prstGeom prst="rect">
            <a:avLst/>
          </a:prstGeom>
        </p:spPr>
        <p:txBody>
          <a:bodyPr wrap="square">
            <a:spAutoFit/>
          </a:bodyPr>
          <a:lstStyle/>
          <a:p>
            <a:pPr>
              <a:lnSpc>
                <a:spcPct val="115000"/>
              </a:lnSpc>
              <a:spcBef>
                <a:spcPts val="600"/>
              </a:spcBef>
              <a:spcAft>
                <a:spcPts val="0"/>
              </a:spcAft>
            </a:pPr>
            <a:r>
              <a:rPr lang="en-US" altLang="ja-JP" sz="1400" b="1" kern="0" dirty="0">
                <a:solidFill>
                  <a:srgbClr val="365F91"/>
                </a:solidFill>
                <a:effectLst/>
                <a:latin typeface="Arial" panose="020B0604020202020204" pitchFamily="34" charset="0"/>
                <a:ea typeface="MS Gothic" panose="020B0609070205080204" pitchFamily="49" charset="-128"/>
                <a:cs typeface="Times New Roman" panose="02020603050405020304" pitchFamily="18" charset="0"/>
              </a:rPr>
              <a:t>Policy questions</a:t>
            </a:r>
            <a:endParaRPr lang="ja-JP" altLang="ja-JP" sz="1400" b="1" kern="0" dirty="0">
              <a:solidFill>
                <a:srgbClr val="365F91"/>
              </a:solidFill>
              <a:effectLst/>
              <a:latin typeface="Cambria" panose="02040503050406030204" pitchFamily="18" charset="0"/>
              <a:ea typeface="MS Gothic" panose="020B0609070205080204" pitchFamily="49" charset="-128"/>
              <a:cs typeface="Times New Roman" panose="02020603050405020304" pitchFamily="18" charset="0"/>
            </a:endParaRPr>
          </a:p>
          <a:p>
            <a:pPr>
              <a:lnSpc>
                <a:spcPct val="115000"/>
              </a:lnSpc>
              <a:spcAft>
                <a:spcPts val="600"/>
              </a:spcAft>
            </a:pP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The session seeks answers to the following questions:</a:t>
            </a:r>
          </a:p>
          <a:p>
            <a:pPr>
              <a:lnSpc>
                <a:spcPct val="115000"/>
              </a:lnSpc>
              <a:spcAft>
                <a:spcPts val="600"/>
              </a:spcAft>
            </a:pPr>
            <a:endParaRPr lang="ja-JP" altLang="ja-JP"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nSpc>
                <a:spcPct val="115000"/>
              </a:lnSpc>
              <a:spcAft>
                <a:spcPts val="0"/>
              </a:spcAft>
              <a:buFont typeface="+mj-lt"/>
              <a:buAutoNum type="arabicPeriod"/>
            </a:pP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How can Digital technologies and transformation help address development crises in each pillar of development:</a:t>
            </a:r>
            <a:endParaRPr lang="ja-JP" altLang="ja-JP" sz="1400" dirty="0">
              <a:effectLst/>
              <a:latin typeface="Calibri" panose="020F0502020204030204" pitchFamily="34" charset="0"/>
              <a:ea typeface="MS Mincho" panose="02020609040205080304" pitchFamily="49" charset="-128"/>
              <a:cs typeface="Times New Roman" panose="02020603050405020304" pitchFamily="18" charset="0"/>
            </a:endParaRPr>
          </a:p>
          <a:p>
            <a:pPr marL="742950" lvl="1" indent="-285750">
              <a:lnSpc>
                <a:spcPct val="115000"/>
              </a:lnSpc>
              <a:spcAft>
                <a:spcPts val="0"/>
              </a:spcAft>
              <a:buFont typeface="+mj-lt"/>
              <a:buAutoNum type="alphaLcPeriod"/>
            </a:pP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People: hunger, health, education, equality;</a:t>
            </a:r>
            <a:endParaRPr lang="ja-JP" altLang="ja-JP" sz="1400" dirty="0">
              <a:effectLst/>
              <a:latin typeface="Calibri" panose="020F0502020204030204" pitchFamily="34" charset="0"/>
              <a:ea typeface="MS Mincho" panose="02020609040205080304" pitchFamily="49" charset="-128"/>
              <a:cs typeface="Times New Roman" panose="02020603050405020304" pitchFamily="18" charset="0"/>
            </a:endParaRPr>
          </a:p>
          <a:p>
            <a:pPr marL="742950" lvl="1" indent="-285750">
              <a:lnSpc>
                <a:spcPct val="115000"/>
              </a:lnSpc>
              <a:spcAft>
                <a:spcPts val="0"/>
              </a:spcAft>
              <a:buFont typeface="+mj-lt"/>
              <a:buAutoNum type="alphaLcPeriod"/>
            </a:pP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Planet: water, sanitation, energy;</a:t>
            </a:r>
            <a:endParaRPr lang="ja-JP" altLang="ja-JP" sz="1400" dirty="0">
              <a:effectLst/>
              <a:latin typeface="Calibri" panose="020F0502020204030204" pitchFamily="34" charset="0"/>
              <a:ea typeface="MS Mincho" panose="02020609040205080304" pitchFamily="49" charset="-128"/>
              <a:cs typeface="Times New Roman" panose="02020603050405020304" pitchFamily="18" charset="0"/>
            </a:endParaRPr>
          </a:p>
          <a:p>
            <a:pPr marL="742950" lvl="1" indent="-285750">
              <a:lnSpc>
                <a:spcPct val="115000"/>
              </a:lnSpc>
              <a:spcAft>
                <a:spcPts val="600"/>
              </a:spcAft>
              <a:buFont typeface="+mj-lt"/>
              <a:buAutoNum type="alphaLcPeriod"/>
            </a:pP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Prosperity: </a:t>
            </a:r>
            <a:r>
              <a:rPr lang="en-US" altLang="ja-JP" sz="1400" dirty="0" err="1">
                <a:effectLst/>
                <a:latin typeface="Arial" panose="020B0604020202020204" pitchFamily="34" charset="0"/>
                <a:ea typeface="MS Mincho" panose="02020609040205080304" pitchFamily="49" charset="-128"/>
                <a:cs typeface="Times New Roman" panose="02020603050405020304" pitchFamily="18" charset="0"/>
              </a:rPr>
              <a:t>labour</a:t>
            </a: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 trade, skills?</a:t>
            </a:r>
          </a:p>
          <a:p>
            <a:pPr marL="742950" lvl="1" indent="-285750">
              <a:lnSpc>
                <a:spcPct val="115000"/>
              </a:lnSpc>
              <a:spcAft>
                <a:spcPts val="600"/>
              </a:spcAft>
              <a:buFont typeface="+mj-lt"/>
              <a:buAutoNum type="alphaLcPeriod"/>
            </a:pPr>
            <a:endParaRPr lang="ja-JP" altLang="ja-JP"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nSpc>
                <a:spcPct val="115000"/>
              </a:lnSpc>
              <a:spcAft>
                <a:spcPts val="600"/>
              </a:spcAft>
              <a:buFont typeface="+mj-lt"/>
              <a:buAutoNum type="arabicPeriod"/>
            </a:pP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What concrete actions, initiatives exist locally, regionally or globally to promote the use of digital technologies and transformation as well as </a:t>
            </a:r>
            <a:r>
              <a:rPr lang="en-US" altLang="ja-JP" sz="1400" dirty="0" err="1">
                <a:effectLst/>
                <a:latin typeface="Arial" panose="020B0604020202020204" pitchFamily="34" charset="0"/>
                <a:ea typeface="MS Mincho" panose="02020609040205080304" pitchFamily="49" charset="-128"/>
                <a:cs typeface="Times New Roman" panose="02020603050405020304" pitchFamily="18" charset="0"/>
              </a:rPr>
              <a:t>multistakeholder</a:t>
            </a: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 cooperation to advance these issues?</a:t>
            </a:r>
          </a:p>
          <a:p>
            <a:pPr marL="342900" lvl="0" indent="-342900">
              <a:lnSpc>
                <a:spcPct val="115000"/>
              </a:lnSpc>
              <a:spcAft>
                <a:spcPts val="600"/>
              </a:spcAft>
              <a:buFont typeface="+mj-lt"/>
              <a:buAutoNum type="arabicPeriod"/>
            </a:pPr>
            <a:endParaRPr lang="ja-JP" altLang="ja-JP"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nSpc>
                <a:spcPct val="115000"/>
              </a:lnSpc>
              <a:spcAft>
                <a:spcPts val="0"/>
              </a:spcAft>
              <a:buFont typeface="+mj-lt"/>
              <a:buAutoNum type="arabicPeriod"/>
            </a:pP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What are the lessons learned from these initiatives:</a:t>
            </a:r>
            <a:endParaRPr lang="ja-JP" altLang="ja-JP" sz="1400" dirty="0">
              <a:effectLst/>
              <a:latin typeface="Calibri" panose="020F0502020204030204" pitchFamily="34" charset="0"/>
              <a:ea typeface="MS Mincho" panose="02020609040205080304" pitchFamily="49" charset="-128"/>
              <a:cs typeface="Times New Roman" panose="02020603050405020304" pitchFamily="18" charset="0"/>
            </a:endParaRPr>
          </a:p>
          <a:p>
            <a:pPr marL="742950" lvl="1" indent="-285750">
              <a:lnSpc>
                <a:spcPct val="115000"/>
              </a:lnSpc>
              <a:spcAft>
                <a:spcPts val="0"/>
              </a:spcAft>
              <a:buFont typeface="+mj-lt"/>
              <a:buAutoNum type="alphaLcPeriod"/>
            </a:pP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what are the take-aways for each stakeholder group?</a:t>
            </a:r>
            <a:endParaRPr lang="ja-JP" altLang="ja-JP" sz="1400" dirty="0">
              <a:effectLst/>
              <a:latin typeface="Calibri" panose="020F0502020204030204" pitchFamily="34" charset="0"/>
              <a:ea typeface="MS Mincho" panose="02020609040205080304" pitchFamily="49" charset="-128"/>
              <a:cs typeface="Times New Roman" panose="02020603050405020304" pitchFamily="18" charset="0"/>
            </a:endParaRPr>
          </a:p>
          <a:p>
            <a:pPr marL="742950" lvl="1" indent="-285750">
              <a:lnSpc>
                <a:spcPct val="115000"/>
              </a:lnSpc>
              <a:spcAft>
                <a:spcPts val="0"/>
              </a:spcAft>
              <a:buFont typeface="+mj-lt"/>
              <a:buAutoNum type="alphaLcPeriod"/>
            </a:pP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how can we foster wider and stronger cooperation?</a:t>
            </a:r>
            <a:endParaRPr lang="ja-JP" altLang="ja-JP" sz="1400" dirty="0">
              <a:effectLst/>
              <a:latin typeface="Calibri" panose="020F0502020204030204" pitchFamily="34" charset="0"/>
              <a:ea typeface="MS Mincho" panose="02020609040205080304" pitchFamily="49" charset="-128"/>
              <a:cs typeface="Times New Roman" panose="02020603050405020304" pitchFamily="18" charset="0"/>
            </a:endParaRPr>
          </a:p>
          <a:p>
            <a:pPr marL="742950" lvl="1" indent="-285750">
              <a:lnSpc>
                <a:spcPct val="115000"/>
              </a:lnSpc>
              <a:spcAft>
                <a:spcPts val="1000"/>
              </a:spcAft>
              <a:buFont typeface="+mj-lt"/>
              <a:buAutoNum type="alphaLcPeriod"/>
            </a:pPr>
            <a:r>
              <a:rPr lang="en-US" altLang="ja-JP" sz="1400" dirty="0">
                <a:effectLst/>
                <a:latin typeface="Arial" panose="020B0604020202020204" pitchFamily="34" charset="0"/>
                <a:ea typeface="MS Mincho" panose="02020609040205080304" pitchFamily="49" charset="-128"/>
                <a:cs typeface="Times New Roman" panose="02020603050405020304" pitchFamily="18" charset="0"/>
              </a:rPr>
              <a:t>how to integrate the opportunities offered by digital technologies and transformation into policy action?</a:t>
            </a:r>
            <a:endParaRPr lang="ja-JP" altLang="ja-JP" sz="1400"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056621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AAF17B0-D4ED-4CA2-AB8B-FCB93B06C5A9}"/>
              </a:ext>
            </a:extLst>
          </p:cNvPr>
          <p:cNvSpPr/>
          <p:nvPr/>
        </p:nvSpPr>
        <p:spPr>
          <a:xfrm>
            <a:off x="1466193" y="-97734"/>
            <a:ext cx="8544909" cy="7496604"/>
          </a:xfrm>
          <a:prstGeom prst="rect">
            <a:avLst/>
          </a:prstGeom>
        </p:spPr>
        <p:txBody>
          <a:bodyPr wrap="square">
            <a:spAutoFit/>
          </a:bodyPr>
          <a:lstStyle/>
          <a:p>
            <a:pPr>
              <a:lnSpc>
                <a:spcPct val="115000"/>
              </a:lnSpc>
              <a:spcBef>
                <a:spcPts val="600"/>
              </a:spcBef>
              <a:spcAft>
                <a:spcPts val="0"/>
              </a:spcAft>
            </a:pPr>
            <a:endParaRPr lang="en-US" altLang="ja-JP" sz="2400" b="1" dirty="0">
              <a:solidFill>
                <a:srgbClr val="4F81BD"/>
              </a:solidFill>
              <a:effectLst/>
              <a:latin typeface="Arial" panose="020B0604020202020204" pitchFamily="34" charset="0"/>
              <a:ea typeface="MS Gothic" panose="020B0609070205080204" pitchFamily="49" charset="-128"/>
              <a:cs typeface="Times New Roman" panose="02020603050405020304" pitchFamily="18" charset="0"/>
            </a:endParaRPr>
          </a:p>
          <a:p>
            <a:pPr>
              <a:lnSpc>
                <a:spcPct val="115000"/>
              </a:lnSpc>
              <a:spcBef>
                <a:spcPts val="600"/>
              </a:spcBef>
              <a:spcAft>
                <a:spcPts val="0"/>
              </a:spcAft>
            </a:pPr>
            <a:endParaRPr lang="en-US" altLang="ja-JP" sz="2400" b="1" dirty="0">
              <a:solidFill>
                <a:srgbClr val="4F81BD"/>
              </a:solidFill>
              <a:latin typeface="Arial" panose="020B0604020202020204" pitchFamily="34" charset="0"/>
              <a:ea typeface="MS Gothic" panose="020B0609070205080204" pitchFamily="49" charset="-128"/>
              <a:cs typeface="Times New Roman" panose="02020603050405020304" pitchFamily="18" charset="0"/>
            </a:endParaRPr>
          </a:p>
          <a:p>
            <a:pPr>
              <a:lnSpc>
                <a:spcPct val="115000"/>
              </a:lnSpc>
              <a:spcBef>
                <a:spcPts val="600"/>
              </a:spcBef>
              <a:spcAft>
                <a:spcPts val="0"/>
              </a:spcAft>
            </a:pPr>
            <a:r>
              <a:rPr lang="en-US" altLang="ja-JP" sz="2400" b="1" dirty="0">
                <a:solidFill>
                  <a:srgbClr val="4F81BD"/>
                </a:solidFill>
                <a:effectLst/>
                <a:latin typeface="Arial" panose="020B0604020202020204" pitchFamily="34" charset="0"/>
                <a:ea typeface="MS Gothic" panose="020B0609070205080204" pitchFamily="49" charset="-128"/>
                <a:cs typeface="Times New Roman" panose="02020603050405020304" pitchFamily="18" charset="0"/>
              </a:rPr>
              <a:t>Moderator</a:t>
            </a:r>
            <a:endParaRPr lang="ja-JP" altLang="ja-JP" dirty="0">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nSpc>
                <a:spcPct val="115000"/>
              </a:lnSpc>
              <a:spcAft>
                <a:spcPts val="600"/>
              </a:spcAft>
              <a:buClr>
                <a:srgbClr val="4F81BD"/>
              </a:buClr>
              <a:buSzPts val="1300"/>
              <a:buFont typeface="Cambria" panose="02040503050406030204" pitchFamily="18" charset="0"/>
              <a:buChar char="-"/>
              <a:tabLst>
                <a:tab pos="514350" algn="l"/>
              </a:tabLst>
            </a:pPr>
            <a:r>
              <a:rPr lang="en-GB" altLang="ja-JP" dirty="0">
                <a:latin typeface="Arial" panose="020B0604020202020204" pitchFamily="34" charset="0"/>
                <a:ea typeface="MS Gothic" panose="020B0609070205080204" pitchFamily="49" charset="-128"/>
                <a:cs typeface="Times New Roman" panose="02020603050405020304" pitchFamily="18" charset="0"/>
              </a:rPr>
              <a:t>Ms Doreen Bogdan-Martin, Director of the ITU Telecommunication Development Bureau</a:t>
            </a:r>
            <a:endParaRPr lang="ja-JP" altLang="ja-JP" dirty="0">
              <a:latin typeface="Calibri" panose="020F0502020204030204" pitchFamily="34" charset="0"/>
              <a:ea typeface="MS Gothic" panose="020B0609070205080204" pitchFamily="49" charset="-128"/>
              <a:cs typeface="Times New Roman" panose="02020603050405020304" pitchFamily="18" charset="0"/>
            </a:endParaRPr>
          </a:p>
          <a:p>
            <a:pPr>
              <a:lnSpc>
                <a:spcPct val="115000"/>
              </a:lnSpc>
              <a:spcBef>
                <a:spcPts val="600"/>
              </a:spcBef>
              <a:spcAft>
                <a:spcPts val="0"/>
              </a:spcAft>
            </a:pPr>
            <a:r>
              <a:rPr lang="en-GB" altLang="ja-JP" sz="2400" b="1" dirty="0">
                <a:solidFill>
                  <a:srgbClr val="4F81BD"/>
                </a:solidFill>
                <a:effectLst/>
                <a:latin typeface="Arial" panose="020B0604020202020204" pitchFamily="34" charset="0"/>
                <a:ea typeface="MS Gothic" panose="020B0609070205080204" pitchFamily="49" charset="-128"/>
                <a:cs typeface="Times New Roman" panose="02020603050405020304" pitchFamily="18" charset="0"/>
              </a:rPr>
              <a:t>Panellists</a:t>
            </a:r>
          </a:p>
          <a:p>
            <a:pPr>
              <a:lnSpc>
                <a:spcPct val="115000"/>
              </a:lnSpc>
              <a:spcBef>
                <a:spcPts val="600"/>
              </a:spcBef>
              <a:spcAft>
                <a:spcPts val="0"/>
              </a:spcAft>
            </a:pPr>
            <a:endParaRPr lang="ja-JP" altLang="ja-JP" dirty="0">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nSpc>
                <a:spcPct val="115000"/>
              </a:lnSpc>
              <a:spcAft>
                <a:spcPts val="0"/>
              </a:spcAft>
              <a:buClr>
                <a:srgbClr val="4F81BD"/>
              </a:buClr>
              <a:buSzPts val="1300"/>
              <a:buFont typeface="Cambria" panose="02040503050406030204" pitchFamily="18" charset="0"/>
              <a:buChar char="-"/>
              <a:tabLst>
                <a:tab pos="514350" algn="l"/>
              </a:tabLst>
            </a:pPr>
            <a:r>
              <a:rPr lang="en-GB" altLang="ja-JP" dirty="0">
                <a:latin typeface="Arial" panose="020B0604020202020204" pitchFamily="34" charset="0"/>
                <a:ea typeface="MS Gothic" panose="020B0609070205080204" pitchFamily="49" charset="-128"/>
                <a:cs typeface="Times New Roman" panose="02020603050405020304" pitchFamily="18" charset="0"/>
              </a:rPr>
              <a:t>Ms Estefania </a:t>
            </a:r>
            <a:r>
              <a:rPr lang="en-GB" altLang="ja-JP" dirty="0" err="1">
                <a:latin typeface="Arial" panose="020B0604020202020204" pitchFamily="34" charset="0"/>
                <a:ea typeface="MS Gothic" panose="020B0609070205080204" pitchFamily="49" charset="-128"/>
                <a:cs typeface="Times New Roman" panose="02020603050405020304" pitchFamily="18" charset="0"/>
              </a:rPr>
              <a:t>Laterza</a:t>
            </a:r>
            <a:r>
              <a:rPr lang="en-GB" altLang="ja-JP" dirty="0">
                <a:latin typeface="Arial" panose="020B0604020202020204" pitchFamily="34" charset="0"/>
                <a:ea typeface="MS Gothic" panose="020B0609070205080204" pitchFamily="49" charset="-128"/>
                <a:cs typeface="Times New Roman" panose="02020603050405020304" pitchFamily="18" charset="0"/>
              </a:rPr>
              <a:t>, Minister, Ministry of Foreign Affairs, National Coordinator of the SGD Commission of Paraguay.</a:t>
            </a:r>
            <a:endParaRPr lang="ja-JP" altLang="ja-JP" dirty="0">
              <a:latin typeface="Calibri" panose="020F0502020204030204" pitchFamily="34" charset="0"/>
              <a:ea typeface="MS Gothic" panose="020B0609070205080204" pitchFamily="49" charset="-128"/>
              <a:cs typeface="Times New Roman" panose="02020603050405020304" pitchFamily="18" charset="0"/>
            </a:endParaRPr>
          </a:p>
          <a:p>
            <a:pPr marL="342900" lvl="0" indent="-342900">
              <a:lnSpc>
                <a:spcPct val="115000"/>
              </a:lnSpc>
              <a:spcAft>
                <a:spcPts val="0"/>
              </a:spcAft>
              <a:buClr>
                <a:srgbClr val="4F81BD"/>
              </a:buClr>
              <a:buSzPts val="1300"/>
              <a:buFont typeface="Cambria" panose="02040503050406030204" pitchFamily="18" charset="0"/>
              <a:buChar char="-"/>
              <a:tabLst>
                <a:tab pos="514350" algn="l"/>
              </a:tabLst>
            </a:pPr>
            <a:r>
              <a:rPr lang="en-GB" altLang="ja-JP" dirty="0">
                <a:latin typeface="Arial" panose="020B0604020202020204" pitchFamily="34" charset="0"/>
                <a:ea typeface="MS Gothic" panose="020B0609070205080204" pitchFamily="49" charset="-128"/>
                <a:cs typeface="Times New Roman" panose="02020603050405020304" pitchFamily="18" charset="0"/>
              </a:rPr>
              <a:t>Mr </a:t>
            </a:r>
            <a:r>
              <a:rPr lang="en-GB" altLang="ja-JP" dirty="0" err="1">
                <a:latin typeface="Arial" panose="020B0604020202020204" pitchFamily="34" charset="0"/>
                <a:ea typeface="MS Gothic" panose="020B0609070205080204" pitchFamily="49" charset="-128"/>
                <a:cs typeface="Times New Roman" panose="02020603050405020304" pitchFamily="18" charset="0"/>
              </a:rPr>
              <a:t>Zhenmin</a:t>
            </a:r>
            <a:r>
              <a:rPr lang="en-GB" altLang="ja-JP" dirty="0">
                <a:latin typeface="Arial" panose="020B0604020202020204" pitchFamily="34" charset="0"/>
                <a:ea typeface="MS Gothic" panose="020B0609070205080204" pitchFamily="49" charset="-128"/>
                <a:cs typeface="Times New Roman" panose="02020603050405020304" pitchFamily="18" charset="0"/>
              </a:rPr>
              <a:t> Liu, Under-Secretary-General for Economic and Social Affairs, UN DESA</a:t>
            </a:r>
            <a:endParaRPr lang="ja-JP" altLang="ja-JP" dirty="0">
              <a:latin typeface="Calibri" panose="020F0502020204030204" pitchFamily="34" charset="0"/>
              <a:ea typeface="MS Gothic" panose="020B0609070205080204" pitchFamily="49" charset="-128"/>
              <a:cs typeface="Times New Roman" panose="02020603050405020304" pitchFamily="18" charset="0"/>
            </a:endParaRPr>
          </a:p>
          <a:p>
            <a:pPr marL="342900" lvl="0" indent="-342900">
              <a:lnSpc>
                <a:spcPct val="115000"/>
              </a:lnSpc>
              <a:spcAft>
                <a:spcPts val="0"/>
              </a:spcAft>
              <a:buClr>
                <a:srgbClr val="4F81BD"/>
              </a:buClr>
              <a:buSzPts val="1300"/>
              <a:buFont typeface="Cambria" panose="02040503050406030204" pitchFamily="18" charset="0"/>
              <a:buChar char="-"/>
              <a:tabLst>
                <a:tab pos="514350" algn="l"/>
              </a:tabLst>
            </a:pPr>
            <a:r>
              <a:rPr lang="en-GB" altLang="ja-JP" dirty="0">
                <a:latin typeface="Arial" panose="020B0604020202020204" pitchFamily="34" charset="0"/>
                <a:ea typeface="MS Gothic" panose="020B0609070205080204" pitchFamily="49" charset="-128"/>
                <a:cs typeface="Times New Roman" panose="02020603050405020304" pitchFamily="18" charset="0"/>
              </a:rPr>
              <a:t>Mr Luis Neves, CEO, Global Enabling Sustainability Initiative (</a:t>
            </a:r>
            <a:r>
              <a:rPr lang="en-GB" altLang="ja-JP" dirty="0" err="1">
                <a:latin typeface="Arial" panose="020B0604020202020204" pitchFamily="34" charset="0"/>
                <a:ea typeface="MS Gothic" panose="020B0609070205080204" pitchFamily="49" charset="-128"/>
                <a:cs typeface="Times New Roman" panose="02020603050405020304" pitchFamily="18" charset="0"/>
              </a:rPr>
              <a:t>GeSI</a:t>
            </a:r>
            <a:r>
              <a:rPr lang="en-GB" altLang="ja-JP" dirty="0">
                <a:latin typeface="Arial" panose="020B0604020202020204" pitchFamily="34" charset="0"/>
                <a:ea typeface="MS Gothic" panose="020B0609070205080204" pitchFamily="49" charset="-128"/>
                <a:cs typeface="Times New Roman" panose="02020603050405020304" pitchFamily="18" charset="0"/>
              </a:rPr>
              <a:t>) </a:t>
            </a:r>
            <a:endParaRPr lang="ja-JP" altLang="ja-JP" dirty="0">
              <a:latin typeface="Calibri" panose="020F0502020204030204" pitchFamily="34" charset="0"/>
              <a:ea typeface="MS Gothic" panose="020B0609070205080204" pitchFamily="49" charset="-128"/>
              <a:cs typeface="Times New Roman" panose="02020603050405020304" pitchFamily="18" charset="0"/>
            </a:endParaRPr>
          </a:p>
          <a:p>
            <a:pPr marL="342900" lvl="0" indent="-342900">
              <a:lnSpc>
                <a:spcPct val="115000"/>
              </a:lnSpc>
              <a:spcAft>
                <a:spcPts val="0"/>
              </a:spcAft>
              <a:buClr>
                <a:srgbClr val="4F81BD"/>
              </a:buClr>
              <a:buSzPts val="1300"/>
              <a:buFont typeface="Cambria" panose="02040503050406030204" pitchFamily="18" charset="0"/>
              <a:buChar char="-"/>
              <a:tabLst>
                <a:tab pos="514350" algn="l"/>
              </a:tabLst>
            </a:pPr>
            <a:r>
              <a:rPr lang="en-GB" altLang="ja-JP" dirty="0">
                <a:latin typeface="Arial" panose="020B0604020202020204" pitchFamily="34" charset="0"/>
                <a:ea typeface="MS Gothic" panose="020B0609070205080204" pitchFamily="49" charset="-128"/>
                <a:cs typeface="Times New Roman" panose="02020603050405020304" pitchFamily="18" charset="0"/>
              </a:rPr>
              <a:t>Mr Darlington </a:t>
            </a:r>
            <a:r>
              <a:rPr lang="en-GB" altLang="ja-JP" dirty="0" err="1">
                <a:latin typeface="Arial" panose="020B0604020202020204" pitchFamily="34" charset="0"/>
                <a:ea typeface="MS Gothic" panose="020B0609070205080204" pitchFamily="49" charset="-128"/>
                <a:cs typeface="Times New Roman" panose="02020603050405020304" pitchFamily="18" charset="0"/>
              </a:rPr>
              <a:t>Nwokocha</a:t>
            </a:r>
            <a:r>
              <a:rPr lang="en-GB" altLang="ja-JP" dirty="0">
                <a:latin typeface="Arial" panose="020B0604020202020204" pitchFamily="34" charset="0"/>
                <a:ea typeface="MS Gothic" panose="020B0609070205080204" pitchFamily="49" charset="-128"/>
                <a:cs typeface="Times New Roman" panose="02020603050405020304" pitchFamily="18" charset="0"/>
              </a:rPr>
              <a:t>, Member of the House Committee on SDGs and Chairman of House Committee, Nigeria</a:t>
            </a:r>
            <a:endParaRPr lang="ja-JP" altLang="ja-JP" dirty="0">
              <a:latin typeface="Calibri" panose="020F0502020204030204" pitchFamily="34" charset="0"/>
              <a:ea typeface="MS Gothic" panose="020B0609070205080204" pitchFamily="49" charset="-128"/>
              <a:cs typeface="Times New Roman" panose="02020603050405020304" pitchFamily="18" charset="0"/>
            </a:endParaRPr>
          </a:p>
          <a:p>
            <a:pPr marL="342900" lvl="0" indent="-342900">
              <a:lnSpc>
                <a:spcPct val="115000"/>
              </a:lnSpc>
              <a:spcAft>
                <a:spcPts val="0"/>
              </a:spcAft>
              <a:buClr>
                <a:srgbClr val="4F81BD"/>
              </a:buClr>
              <a:buSzPts val="1300"/>
              <a:buFont typeface="Cambria" panose="02040503050406030204" pitchFamily="18" charset="0"/>
              <a:buChar char="-"/>
              <a:tabLst>
                <a:tab pos="514350" algn="l"/>
              </a:tabLst>
            </a:pPr>
            <a:r>
              <a:rPr lang="en-GB" altLang="ja-JP" dirty="0">
                <a:latin typeface="Arial" panose="020B0604020202020204" pitchFamily="34" charset="0"/>
                <a:ea typeface="MS Gothic" panose="020B0609070205080204" pitchFamily="49" charset="-128"/>
                <a:cs typeface="Times New Roman" panose="02020603050405020304" pitchFamily="18" charset="0"/>
              </a:rPr>
              <a:t>Ms Gisa </a:t>
            </a:r>
            <a:r>
              <a:rPr lang="en-GB" altLang="ja-JP" dirty="0" err="1">
                <a:latin typeface="Arial" panose="020B0604020202020204" pitchFamily="34" charset="0"/>
                <a:ea typeface="MS Gothic" panose="020B0609070205080204" pitchFamily="49" charset="-128"/>
                <a:cs typeface="Times New Roman" panose="02020603050405020304" pitchFamily="18" charset="0"/>
              </a:rPr>
              <a:t>Fuatai</a:t>
            </a:r>
            <a:r>
              <a:rPr lang="en-GB" altLang="ja-JP" dirty="0">
                <a:latin typeface="Arial" panose="020B0604020202020204" pitchFamily="34" charset="0"/>
                <a:ea typeface="MS Gothic" panose="020B0609070205080204" pitchFamily="49" charset="-128"/>
                <a:cs typeface="Times New Roman" panose="02020603050405020304" pitchFamily="18" charset="0"/>
              </a:rPr>
              <a:t> Purcell, Acting Secretary General, Commonwealth Telecommunications Organisation</a:t>
            </a:r>
            <a:endParaRPr lang="ja-JP" altLang="ja-JP" dirty="0">
              <a:latin typeface="Calibri" panose="020F0502020204030204" pitchFamily="34" charset="0"/>
              <a:ea typeface="MS Gothic" panose="020B0609070205080204" pitchFamily="49" charset="-128"/>
              <a:cs typeface="Times New Roman" panose="02020603050405020304" pitchFamily="18" charset="0"/>
            </a:endParaRPr>
          </a:p>
          <a:p>
            <a:pPr marL="342900" lvl="0" indent="-342900">
              <a:lnSpc>
                <a:spcPct val="115000"/>
              </a:lnSpc>
              <a:spcAft>
                <a:spcPts val="0"/>
              </a:spcAft>
              <a:buClr>
                <a:srgbClr val="4F81BD"/>
              </a:buClr>
              <a:buSzPts val="1300"/>
              <a:buFont typeface="Cambria" panose="02040503050406030204" pitchFamily="18" charset="0"/>
              <a:buChar char="-"/>
              <a:tabLst>
                <a:tab pos="514350" algn="l"/>
              </a:tabLst>
            </a:pPr>
            <a:r>
              <a:rPr lang="en-GB" altLang="ja-JP" dirty="0">
                <a:latin typeface="Arial" panose="020B0604020202020204" pitchFamily="34" charset="0"/>
                <a:ea typeface="MS Gothic" panose="020B0609070205080204" pitchFamily="49" charset="-128"/>
                <a:cs typeface="Times New Roman" panose="02020603050405020304" pitchFamily="18" charset="0"/>
              </a:rPr>
              <a:t>Ms Melissa Sassi, Chair, Digital Skills Working Group, IEEE</a:t>
            </a:r>
            <a:endParaRPr lang="ja-JP" altLang="ja-JP" dirty="0">
              <a:latin typeface="Calibri" panose="020F0502020204030204" pitchFamily="34" charset="0"/>
              <a:ea typeface="MS Gothic" panose="020B0609070205080204" pitchFamily="49" charset="-128"/>
              <a:cs typeface="Times New Roman" panose="02020603050405020304" pitchFamily="18" charset="0"/>
            </a:endParaRPr>
          </a:p>
          <a:p>
            <a:pPr marL="342900" lvl="0" indent="-342900">
              <a:lnSpc>
                <a:spcPct val="115000"/>
              </a:lnSpc>
              <a:spcAft>
                <a:spcPts val="0"/>
              </a:spcAft>
              <a:buClr>
                <a:srgbClr val="4F81BD"/>
              </a:buClr>
              <a:buSzPts val="1300"/>
              <a:buFont typeface="Cambria" panose="02040503050406030204" pitchFamily="18" charset="0"/>
              <a:buChar char="-"/>
              <a:tabLst>
                <a:tab pos="514350" algn="l"/>
              </a:tabLst>
            </a:pPr>
            <a:r>
              <a:rPr lang="en-GB" altLang="ja-JP" dirty="0">
                <a:latin typeface="Arial" panose="020B0604020202020204" pitchFamily="34" charset="0"/>
                <a:ea typeface="MS Gothic" panose="020B0609070205080204" pitchFamily="49" charset="-128"/>
                <a:cs typeface="Times New Roman" panose="02020603050405020304" pitchFamily="18" charset="0"/>
              </a:rPr>
              <a:t>Mr </a:t>
            </a:r>
            <a:r>
              <a:rPr lang="en-GB" altLang="ja-JP" dirty="0" err="1">
                <a:latin typeface="Arial" panose="020B0604020202020204" pitchFamily="34" charset="0"/>
                <a:ea typeface="MS Gothic" panose="020B0609070205080204" pitchFamily="49" charset="-128"/>
                <a:cs typeface="Times New Roman" panose="02020603050405020304" pitchFamily="18" charset="0"/>
              </a:rPr>
              <a:t>Dhananjayan</a:t>
            </a:r>
            <a:r>
              <a:rPr lang="en-GB" altLang="ja-JP" dirty="0">
                <a:latin typeface="Arial" panose="020B0604020202020204" pitchFamily="34" charset="0"/>
                <a:ea typeface="MS Gothic" panose="020B0609070205080204" pitchFamily="49" charset="-128"/>
                <a:cs typeface="Times New Roman" panose="02020603050405020304" pitchFamily="18" charset="0"/>
              </a:rPr>
              <a:t> </a:t>
            </a:r>
            <a:r>
              <a:rPr lang="en-GB" altLang="ja-JP" dirty="0" err="1">
                <a:latin typeface="Arial" panose="020B0604020202020204" pitchFamily="34" charset="0"/>
                <a:ea typeface="MS Gothic" panose="020B0609070205080204" pitchFamily="49" charset="-128"/>
                <a:cs typeface="Times New Roman" panose="02020603050405020304" pitchFamily="18" charset="0"/>
              </a:rPr>
              <a:t>Sriskandarajah</a:t>
            </a:r>
            <a:r>
              <a:rPr lang="en-GB" altLang="ja-JP" dirty="0">
                <a:latin typeface="Arial" panose="020B0604020202020204" pitchFamily="34" charset="0"/>
                <a:ea typeface="MS Gothic" panose="020B0609070205080204" pitchFamily="49" charset="-128"/>
                <a:cs typeface="Times New Roman" panose="02020603050405020304" pitchFamily="18" charset="0"/>
              </a:rPr>
              <a:t>, Secretary General / CEO, CIVICUS / Oxfam GB</a:t>
            </a:r>
            <a:endParaRPr lang="ja-JP" altLang="ja-JP" dirty="0">
              <a:latin typeface="Calibri" panose="020F0502020204030204" pitchFamily="34" charset="0"/>
              <a:ea typeface="MS Gothic" panose="020B0609070205080204" pitchFamily="49" charset="-128"/>
              <a:cs typeface="Times New Roman" panose="02020603050405020304" pitchFamily="18" charset="0"/>
            </a:endParaRPr>
          </a:p>
          <a:p>
            <a:pPr>
              <a:lnSpc>
                <a:spcPct val="115000"/>
              </a:lnSpc>
              <a:spcBef>
                <a:spcPts val="1200"/>
              </a:spcBef>
              <a:spcAft>
                <a:spcPts val="0"/>
              </a:spcAft>
            </a:pPr>
            <a:endParaRPr lang="ja-JP" altLang="ja-JP" sz="2400" b="1" kern="0" dirty="0">
              <a:solidFill>
                <a:srgbClr val="365F91"/>
              </a:solidFill>
              <a:effectLst/>
              <a:latin typeface="Cambria" panose="02040503050406030204" pitchFamily="18" charset="0"/>
              <a:ea typeface="MS Gothic"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8205854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Sala de reuniones 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a de reuniones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de reuniones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16</TotalTime>
  <Words>587</Words>
  <Application>Microsoft Office PowerPoint</Application>
  <PresentationFormat>Panorámica</PresentationFormat>
  <Paragraphs>43</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Cambria</vt:lpstr>
      <vt:lpstr>Century Gothic</vt:lpstr>
      <vt:lpstr>Wingdings 3</vt:lpstr>
      <vt:lpstr>Sala de reuniones Ion</vt:lpstr>
      <vt:lpstr>IGF 2019 Main session on: Achieving the SDGs in the Digital Age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IGF 2019 Main session on: Achieving the SDGs in the Digital Age</dc:title>
  <dc:creator>Miguel Candia</dc:creator>
  <cp:lastModifiedBy>Miguel CANDIA IBARRA</cp:lastModifiedBy>
  <cp:revision>4</cp:revision>
  <dcterms:created xsi:type="dcterms:W3CDTF">2019-11-18T18:58:08Z</dcterms:created>
  <dcterms:modified xsi:type="dcterms:W3CDTF">2019-11-18T19:14:29Z</dcterms:modified>
</cp:coreProperties>
</file>