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2"/>
  </p:notesMasterIdLst>
  <p:handoutMasterIdLst>
    <p:handoutMasterId r:id="rId13"/>
  </p:handoutMasterIdLst>
  <p:sldIdLst>
    <p:sldId id="256" r:id="rId5"/>
    <p:sldId id="257" r:id="rId6"/>
    <p:sldId id="261" r:id="rId7"/>
    <p:sldId id="262" r:id="rId8"/>
    <p:sldId id="264" r:id="rId9"/>
    <p:sldId id="259" r:id="rId10"/>
    <p:sldId id="258" r:id="rId11"/>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5E12"/>
    <a:srgbClr val="D4211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60"/>
  </p:normalViewPr>
  <p:slideViewPr>
    <p:cSldViewPr snapToGrid="0" snapToObjects="1">
      <p:cViewPr varScale="1">
        <p:scale>
          <a:sx n="65" d="100"/>
          <a:sy n="65" d="100"/>
        </p:scale>
        <p:origin x="142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2C617EA1-F8F1-6B45-9210-DB0A53CC4E41}" type="datetimeFigureOut">
              <a:rPr lang="en-US" smtClean="0"/>
              <a:t>11/13/2018</a:t>
            </a:fld>
            <a:endParaRPr lang="en-US" dirty="0"/>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D08F7C8E-7FD5-E149-8D14-1FB0AF5310CA}" type="slidenum">
              <a:rPr lang="en-US" smtClean="0"/>
              <a:t>‹#›</a:t>
            </a:fld>
            <a:endParaRPr lang="en-US" dirty="0"/>
          </a:p>
        </p:txBody>
      </p:sp>
    </p:spTree>
    <p:extLst>
      <p:ext uri="{BB962C8B-B14F-4D97-AF65-F5344CB8AC3E}">
        <p14:creationId xmlns:p14="http://schemas.microsoft.com/office/powerpoint/2010/main" val="6645544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A54BFEDC-2572-8E42-8526-4077B8AFFFEA}" type="datetimeFigureOut">
              <a:rPr lang="en-US" smtClean="0"/>
              <a:t>11/13/2018</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B86FB282-2B32-B345-855E-C79884410D23}" type="slidenum">
              <a:rPr lang="en-US" smtClean="0"/>
              <a:t>‹#›</a:t>
            </a:fld>
            <a:endParaRPr lang="en-US" dirty="0"/>
          </a:p>
        </p:txBody>
      </p:sp>
    </p:spTree>
    <p:extLst>
      <p:ext uri="{BB962C8B-B14F-4D97-AF65-F5344CB8AC3E}">
        <p14:creationId xmlns:p14="http://schemas.microsoft.com/office/powerpoint/2010/main" val="30877920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0EB72FC-FB5D-8C43-ABC7-6B126BC42CF6}" type="datetime1">
              <a:rPr lang="en-US" smtClean="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573953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B033B6-9334-1B4E-A7EA-5BA7B8A83B1F}" type="datetime1">
              <a:rPr lang="en-US" smtClean="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268972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7FB65D-5BA7-A641-8645-A180F446F61C}" type="datetime1">
              <a:rPr lang="en-US" smtClean="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1607753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9BC37D-8F57-5845-A16F-B64DA682F2DB}" type="datetime1">
              <a:rPr lang="en-US" smtClean="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199576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C024AF-4D80-264E-A386-FEDB17929174}" type="datetime1">
              <a:rPr lang="en-US" smtClean="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113362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CD53D74-9693-5A42-8010-5B3999954938}" type="datetime1">
              <a:rPr lang="en-US" smtClean="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768980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CF15B9-F942-1640-ADBE-BBC4752EADA7}" type="datetime1">
              <a:rPr lang="en-US" smtClean="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919183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83DCD0-C3BD-C941-BFAF-351C33583C6B}" type="datetime1">
              <a:rPr lang="en-US" smtClean="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1180430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7A82DA-9FB0-DE49-95C7-1DD12554C6DA}" type="datetime1">
              <a:rPr lang="en-US" smtClean="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18824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C88F73-5599-A34E-B527-4D2849047919}" type="datetime1">
              <a:rPr lang="en-US" smtClean="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469148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494A07-D285-A445-A92F-83A94FD402AA}" type="datetime1">
              <a:rPr lang="en-US" smtClean="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31AE48-D055-4DA4-BA50-B28B09577358}" type="slidenum">
              <a:rPr lang="en-US" smtClean="0"/>
              <a:pPr/>
              <a:t>‹#›</a:t>
            </a:fld>
            <a:endParaRPr lang="en-US" dirty="0"/>
          </a:p>
        </p:txBody>
      </p:sp>
    </p:spTree>
    <p:extLst>
      <p:ext uri="{BB962C8B-B14F-4D97-AF65-F5344CB8AC3E}">
        <p14:creationId xmlns:p14="http://schemas.microsoft.com/office/powerpoint/2010/main" val="377596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8BC07F-7753-7344-B243-CD77DE9F0AB5}" type="datetime1">
              <a:rPr lang="en-US" smtClean="0"/>
              <a:t>11/13/2018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31AE48-D055-4DA4-BA50-B28B09577358}" type="slidenum">
              <a:rPr lang="en-US" smtClean="0"/>
              <a:pPr/>
              <a:t>‹#›</a:t>
            </a:fld>
            <a:endParaRPr lang="en-US" dirty="0"/>
          </a:p>
        </p:txBody>
      </p:sp>
      <p:pic>
        <p:nvPicPr>
          <p:cNvPr id="8" name="Picture 7" descr="inta_slide_4x3.jpg"/>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14634402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www.inta.org/" TargetMode="External"/><Relationship Id="rId7" Type="http://schemas.openxmlformats.org/officeDocument/2006/relationships/hyperlink" Target="https://iccwbo.org/global-issues-trends/bascap-counterfeiting-piracy/"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www.asipi.org/" TargetMode="External"/><Relationship Id="rId5" Type="http://schemas.openxmlformats.org/officeDocument/2006/relationships/hyperlink" Target="http://www.aspip.org/" TargetMode="External"/><Relationship Id="rId4" Type="http://schemas.openxmlformats.org/officeDocument/2006/relationships/hyperlink" Target="http://www.wipo.int/"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a_slide_4x3_titl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9363" y="-14947"/>
            <a:ext cx="9144000" cy="6858000"/>
          </a:xfrm>
          <a:prstGeom prst="rect">
            <a:avLst/>
          </a:prstGeom>
        </p:spPr>
      </p:pic>
      <p:sp>
        <p:nvSpPr>
          <p:cNvPr id="2" name="Title 1"/>
          <p:cNvSpPr>
            <a:spLocks noGrp="1"/>
          </p:cNvSpPr>
          <p:nvPr>
            <p:ph type="ctrTitle"/>
          </p:nvPr>
        </p:nvSpPr>
        <p:spPr>
          <a:xfrm>
            <a:off x="685800" y="1209821"/>
            <a:ext cx="7772400" cy="1914913"/>
          </a:xfrm>
        </p:spPr>
        <p:txBody>
          <a:bodyPr>
            <a:normAutofit fontScale="90000"/>
          </a:bodyPr>
          <a:lstStyle/>
          <a:p>
            <a:r>
              <a:rPr lang="en-US" sz="3600" b="1" dirty="0">
                <a:solidFill>
                  <a:srgbClr val="D45E12"/>
                </a:solidFill>
              </a:rPr>
              <a:t>Trademarks and ICTs: Empowering</a:t>
            </a:r>
            <a:br>
              <a:rPr lang="en-US" sz="3600" b="1" dirty="0">
                <a:solidFill>
                  <a:srgbClr val="D45E12"/>
                </a:solidFill>
              </a:rPr>
            </a:br>
            <a:r>
              <a:rPr lang="en-US" sz="3600" b="1" dirty="0">
                <a:solidFill>
                  <a:srgbClr val="D45E12"/>
                </a:solidFill>
              </a:rPr>
              <a:t> Entrepreneurs in Emerging Economies</a:t>
            </a:r>
          </a:p>
        </p:txBody>
      </p:sp>
      <p:sp>
        <p:nvSpPr>
          <p:cNvPr id="3" name="Subtitle 2"/>
          <p:cNvSpPr>
            <a:spLocks noGrp="1"/>
          </p:cNvSpPr>
          <p:nvPr>
            <p:ph type="subTitle" idx="1"/>
          </p:nvPr>
        </p:nvSpPr>
        <p:spPr>
          <a:xfrm>
            <a:off x="1371600" y="3124735"/>
            <a:ext cx="6400800" cy="3346403"/>
          </a:xfrm>
        </p:spPr>
        <p:txBody>
          <a:bodyPr>
            <a:normAutofit/>
          </a:bodyPr>
          <a:lstStyle/>
          <a:p>
            <a:pPr algn="l"/>
            <a:endParaRPr lang="en-US" sz="2400" dirty="0">
              <a:solidFill>
                <a:schemeClr val="tx1">
                  <a:lumMod val="65000"/>
                  <a:lumOff val="35000"/>
                </a:schemeClr>
              </a:solidFill>
            </a:endParaRPr>
          </a:p>
          <a:p>
            <a:pPr algn="l"/>
            <a:r>
              <a:rPr lang="en-US" sz="2400" b="1" dirty="0">
                <a:solidFill>
                  <a:schemeClr val="tx1">
                    <a:lumMod val="65000"/>
                    <a:lumOff val="35000"/>
                  </a:schemeClr>
                </a:solidFill>
              </a:rPr>
              <a:t>Charles Shaban, Esq. Abu-</a:t>
            </a:r>
            <a:r>
              <a:rPr lang="en-US" sz="2400" b="1" dirty="0" err="1">
                <a:solidFill>
                  <a:schemeClr val="tx1">
                    <a:lumMod val="65000"/>
                    <a:lumOff val="35000"/>
                  </a:schemeClr>
                </a:solidFill>
              </a:rPr>
              <a:t>Ghazaleh</a:t>
            </a:r>
            <a:r>
              <a:rPr lang="en-US" sz="2400" b="1" dirty="0">
                <a:solidFill>
                  <a:schemeClr val="tx1">
                    <a:lumMod val="65000"/>
                    <a:lumOff val="35000"/>
                  </a:schemeClr>
                </a:solidFill>
              </a:rPr>
              <a:t> Intellectual Property (AGIP)</a:t>
            </a:r>
            <a:r>
              <a:rPr lang="en-US" sz="2400" dirty="0">
                <a:solidFill>
                  <a:schemeClr val="tx1">
                    <a:lumMod val="65000"/>
                    <a:lumOff val="35000"/>
                  </a:schemeClr>
                </a:solidFill>
              </a:rPr>
              <a:t>, Jordan</a:t>
            </a:r>
          </a:p>
          <a:p>
            <a:pPr algn="l"/>
            <a:r>
              <a:rPr lang="en-US" sz="2400" dirty="0">
                <a:solidFill>
                  <a:schemeClr val="tx1">
                    <a:lumMod val="65000"/>
                    <a:lumOff val="35000"/>
                  </a:schemeClr>
                </a:solidFill>
              </a:rPr>
              <a:t>cshaban@agip.com</a:t>
            </a: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Lori Schulman, Esq., INTA</a:t>
            </a:r>
          </a:p>
          <a:p>
            <a:pPr algn="l"/>
            <a:r>
              <a:rPr lang="en-US" sz="2400" dirty="0">
                <a:solidFill>
                  <a:schemeClr val="tx1">
                    <a:lumMod val="65000"/>
                    <a:lumOff val="35000"/>
                  </a:schemeClr>
                </a:solidFill>
              </a:rPr>
              <a:t>lschulman@inta.org</a:t>
            </a:r>
          </a:p>
          <a:p>
            <a:endParaRPr lang="en-US" sz="2400" dirty="0">
              <a:solidFill>
                <a:schemeClr val="tx1">
                  <a:lumMod val="65000"/>
                  <a:lumOff val="35000"/>
                </a:schemeClr>
              </a:solidFill>
            </a:endParaRPr>
          </a:p>
          <a:p>
            <a:endParaRPr lang="en-US" sz="2400" dirty="0">
              <a:solidFill>
                <a:schemeClr val="tx1">
                  <a:lumMod val="65000"/>
                  <a:lumOff val="35000"/>
                </a:schemeClr>
              </a:solidFill>
            </a:endParaRPr>
          </a:p>
          <a:p>
            <a:endParaRPr lang="en-US" sz="2400" dirty="0">
              <a:solidFill>
                <a:schemeClr val="tx1">
                  <a:lumMod val="65000"/>
                  <a:lumOff val="35000"/>
                </a:schemeClr>
              </a:solidFill>
            </a:endParaRPr>
          </a:p>
        </p:txBody>
      </p:sp>
    </p:spTree>
    <p:extLst>
      <p:ext uri="{BB962C8B-B14F-4D97-AF65-F5344CB8AC3E}">
        <p14:creationId xmlns:p14="http://schemas.microsoft.com/office/powerpoint/2010/main" val="2682159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a_slide_4x3_titl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9363" y="-14947"/>
            <a:ext cx="9144000" cy="6858000"/>
          </a:xfrm>
          <a:prstGeom prst="rect">
            <a:avLst/>
          </a:prstGeom>
        </p:spPr>
      </p:pic>
      <p:sp>
        <p:nvSpPr>
          <p:cNvPr id="2" name="Title 1"/>
          <p:cNvSpPr>
            <a:spLocks noGrp="1"/>
          </p:cNvSpPr>
          <p:nvPr>
            <p:ph type="ctrTitle"/>
          </p:nvPr>
        </p:nvSpPr>
        <p:spPr>
          <a:xfrm>
            <a:off x="685800" y="1150373"/>
            <a:ext cx="7772400" cy="1179872"/>
          </a:xfrm>
        </p:spPr>
        <p:txBody>
          <a:bodyPr>
            <a:normAutofit fontScale="90000"/>
          </a:bodyPr>
          <a:lstStyle/>
          <a:p>
            <a:r>
              <a:rPr lang="en-US" sz="3600" b="1" dirty="0">
                <a:solidFill>
                  <a:srgbClr val="D45E12"/>
                </a:solidFill>
              </a:rPr>
              <a:t>ICTs + Trademarks = </a:t>
            </a:r>
            <a:br>
              <a:rPr lang="en-US" sz="3600" b="1" dirty="0">
                <a:solidFill>
                  <a:srgbClr val="D45E12"/>
                </a:solidFill>
              </a:rPr>
            </a:br>
            <a:r>
              <a:rPr lang="en-US" sz="3600" b="1" dirty="0">
                <a:solidFill>
                  <a:srgbClr val="D45E12"/>
                </a:solidFill>
              </a:rPr>
              <a:t>Economic Opportunity </a:t>
            </a:r>
          </a:p>
        </p:txBody>
      </p:sp>
      <p:sp>
        <p:nvSpPr>
          <p:cNvPr id="3" name="Subtitle 2"/>
          <p:cNvSpPr>
            <a:spLocks noGrp="1"/>
          </p:cNvSpPr>
          <p:nvPr>
            <p:ph type="subTitle" idx="1"/>
          </p:nvPr>
        </p:nvSpPr>
        <p:spPr>
          <a:xfrm>
            <a:off x="685800" y="2610465"/>
            <a:ext cx="7772400" cy="3860673"/>
          </a:xfrm>
        </p:spPr>
        <p:txBody>
          <a:bodyPr>
            <a:normAutofit lnSpcReduction="10000"/>
          </a:bodyPr>
          <a:lstStyle/>
          <a:p>
            <a:pPr marL="342900" indent="-342900" algn="l">
              <a:buFont typeface="Arial" panose="020B0604020202020204" pitchFamily="34" charset="0"/>
              <a:buChar char="•"/>
            </a:pPr>
            <a:r>
              <a:rPr lang="en-US" sz="2400" b="1" dirty="0"/>
              <a:t>Trademarks are symbols of trust in the digital economy.  They enable consumers to make quick, confident decisions.</a:t>
            </a:r>
          </a:p>
          <a:p>
            <a:pPr marL="342900" indent="-342900" algn="l">
              <a:buFont typeface="Arial" panose="020B0604020202020204" pitchFamily="34" charset="0"/>
              <a:buChar char="•"/>
            </a:pPr>
            <a:endParaRPr lang="en-US" sz="2400" b="1" dirty="0"/>
          </a:p>
          <a:p>
            <a:pPr marL="342900" indent="-342900" algn="l">
              <a:buFont typeface="Arial" panose="020B0604020202020204" pitchFamily="34" charset="0"/>
              <a:buChar char="•"/>
            </a:pPr>
            <a:r>
              <a:rPr lang="en-US" sz="2400" b="1" dirty="0"/>
              <a:t>They enable entrepreneurs to protect their customers and their business assets.  </a:t>
            </a:r>
          </a:p>
          <a:p>
            <a:pPr marL="342900" indent="-342900" algn="l">
              <a:buFont typeface="Arial" panose="020B0604020202020204" pitchFamily="34" charset="0"/>
              <a:buChar char="•"/>
            </a:pPr>
            <a:endParaRPr lang="en-US" sz="2400" b="1" dirty="0"/>
          </a:p>
          <a:p>
            <a:pPr marL="342900" indent="-342900" algn="l">
              <a:buFont typeface="Arial" panose="020B0604020202020204" pitchFamily="34" charset="0"/>
              <a:buChar char="•"/>
            </a:pPr>
            <a:r>
              <a:rPr lang="en-US" sz="2400" b="1" dirty="0"/>
              <a:t>Trademark intensive economies grow at a faster rate, promote employment and offer a path to sustainability.  </a:t>
            </a:r>
            <a:endParaRPr lang="en-US" sz="2400" b="1" dirty="0">
              <a:solidFill>
                <a:schemeClr val="tx1">
                  <a:lumMod val="65000"/>
                  <a:lumOff val="35000"/>
                </a:schemeClr>
              </a:solidFill>
            </a:endParaRPr>
          </a:p>
          <a:p>
            <a:endParaRPr lang="en-US" sz="2400" dirty="0">
              <a:solidFill>
                <a:schemeClr val="tx1">
                  <a:lumMod val="65000"/>
                  <a:lumOff val="35000"/>
                </a:schemeClr>
              </a:solidFill>
            </a:endParaRPr>
          </a:p>
          <a:p>
            <a:endParaRPr lang="en-US" sz="2400" dirty="0">
              <a:solidFill>
                <a:schemeClr val="tx1">
                  <a:lumMod val="65000"/>
                  <a:lumOff val="35000"/>
                </a:schemeClr>
              </a:solidFill>
            </a:endParaRPr>
          </a:p>
        </p:txBody>
      </p:sp>
    </p:spTree>
    <p:extLst>
      <p:ext uri="{BB962C8B-B14F-4D97-AF65-F5344CB8AC3E}">
        <p14:creationId xmlns:p14="http://schemas.microsoft.com/office/powerpoint/2010/main" val="273121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a_slide_4x3_titl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9363" y="-14947"/>
            <a:ext cx="9144000" cy="6858000"/>
          </a:xfrm>
          <a:prstGeom prst="rect">
            <a:avLst/>
          </a:prstGeom>
        </p:spPr>
      </p:pic>
      <p:sp>
        <p:nvSpPr>
          <p:cNvPr id="2" name="Title 1"/>
          <p:cNvSpPr>
            <a:spLocks noGrp="1"/>
          </p:cNvSpPr>
          <p:nvPr>
            <p:ph type="ctrTitle"/>
          </p:nvPr>
        </p:nvSpPr>
        <p:spPr>
          <a:xfrm>
            <a:off x="685800" y="1150373"/>
            <a:ext cx="7772400" cy="1179872"/>
          </a:xfrm>
        </p:spPr>
        <p:txBody>
          <a:bodyPr>
            <a:normAutofit/>
          </a:bodyPr>
          <a:lstStyle/>
          <a:p>
            <a:r>
              <a:rPr lang="en-US" sz="3600" b="1" dirty="0">
                <a:solidFill>
                  <a:srgbClr val="D45E12"/>
                </a:solidFill>
              </a:rPr>
              <a:t>INTA Impact Study:  Latin America</a:t>
            </a:r>
          </a:p>
        </p:txBody>
      </p:sp>
      <p:sp>
        <p:nvSpPr>
          <p:cNvPr id="3" name="Subtitle 2"/>
          <p:cNvSpPr>
            <a:spLocks noGrp="1"/>
          </p:cNvSpPr>
          <p:nvPr>
            <p:ph type="subTitle" idx="1"/>
          </p:nvPr>
        </p:nvSpPr>
        <p:spPr>
          <a:xfrm>
            <a:off x="685800" y="2610465"/>
            <a:ext cx="7772400" cy="3860673"/>
          </a:xfrm>
        </p:spPr>
        <p:txBody>
          <a:bodyPr>
            <a:normAutofit fontScale="70000" lnSpcReduction="20000"/>
          </a:bodyPr>
          <a:lstStyle/>
          <a:p>
            <a:r>
              <a:rPr lang="en-US" sz="2400" b="1" i="1" dirty="0"/>
              <a:t>Las </a:t>
            </a:r>
            <a:r>
              <a:rPr lang="en-US" sz="2400" b="1" i="1" dirty="0" err="1"/>
              <a:t>marcas</a:t>
            </a:r>
            <a:r>
              <a:rPr lang="en-US" sz="2400" b="1" i="1" dirty="0"/>
              <a:t> </a:t>
            </a:r>
            <a:r>
              <a:rPr lang="en-US" sz="2400" b="1" i="1" dirty="0" err="1"/>
              <a:t>en</a:t>
            </a:r>
            <a:r>
              <a:rPr lang="en-US" sz="2400" b="1" i="1" dirty="0"/>
              <a:t> América Latina: </a:t>
            </a:r>
            <a:r>
              <a:rPr lang="en-US" sz="2400" b="1" i="1" dirty="0" err="1"/>
              <a:t>Estudio</a:t>
            </a:r>
            <a:r>
              <a:rPr lang="en-US" sz="2400" b="1" i="1" dirty="0"/>
              <a:t> del </a:t>
            </a:r>
            <a:r>
              <a:rPr lang="en-US" sz="2400" b="1" i="1" dirty="0" err="1"/>
              <a:t>impacto</a:t>
            </a:r>
            <a:r>
              <a:rPr lang="en-US" sz="2400" b="1" i="1" dirty="0"/>
              <a:t> </a:t>
            </a:r>
            <a:r>
              <a:rPr lang="en-US" sz="2400" b="1" i="1" dirty="0" err="1"/>
              <a:t>económico</a:t>
            </a:r>
            <a:r>
              <a:rPr lang="en-US" sz="2400" b="1" i="1" dirty="0"/>
              <a:t> </a:t>
            </a:r>
            <a:r>
              <a:rPr lang="en-US" sz="2400" b="1" i="1" dirty="0" err="1"/>
              <a:t>en</a:t>
            </a:r>
            <a:r>
              <a:rPr lang="en-US" sz="2400" b="1" i="1" dirty="0"/>
              <a:t> </a:t>
            </a:r>
            <a:r>
              <a:rPr lang="en-US" sz="2400" b="1" i="1" dirty="0" err="1"/>
              <a:t>cinco</a:t>
            </a:r>
            <a:r>
              <a:rPr lang="en-US" sz="2400" b="1" i="1" dirty="0"/>
              <a:t> </a:t>
            </a:r>
            <a:r>
              <a:rPr lang="en-US" sz="2400" b="1" i="1" dirty="0" err="1"/>
              <a:t>países</a:t>
            </a:r>
            <a:r>
              <a:rPr lang="en-US" sz="2400" b="1" i="1" dirty="0"/>
              <a:t> de la region (Chile, Colombia, México, Panamá y Perú) </a:t>
            </a:r>
            <a:br>
              <a:rPr lang="en-US" sz="2400" dirty="0"/>
            </a:br>
            <a:br>
              <a:rPr lang="en-US" sz="2400" i="1" dirty="0"/>
            </a:br>
            <a:r>
              <a:rPr lang="en-US" sz="2400" i="1" dirty="0"/>
              <a:t>Trademarks in Latin America: A study of their economic impact in five countries in the region (Chile, Colombia, Mexico, Panama, and Peru)</a:t>
            </a:r>
            <a:br>
              <a:rPr lang="en-US" sz="2400" i="1" dirty="0"/>
            </a:br>
            <a:br>
              <a:rPr lang="en-US" sz="2400" dirty="0"/>
            </a:br>
            <a:r>
              <a:rPr lang="en-US" sz="2400" dirty="0"/>
              <a:t>INTA and ASIPI collaborated on this study to determine the impact of trademark-intensive industries on the economies of Chile, Colombia, Mexico, Panama and Peru. The study focuses on trademarks’ contribution to gross domestic product (GDP); external trade; tax revenue; foreign direct investment and job creation, and on their benefit to employment and wages. Across the five countries, </a:t>
            </a:r>
            <a:r>
              <a:rPr lang="en-US" sz="2400" b="1" dirty="0"/>
              <a:t>trademark-intensive industries generated 8% - 26% of total employment; and 10% - 21% of GDP.</a:t>
            </a:r>
            <a:r>
              <a:rPr lang="en-US" sz="2400" dirty="0"/>
              <a:t> This is equivalent to </a:t>
            </a:r>
            <a:r>
              <a:rPr lang="en-US" sz="2400" b="1" dirty="0"/>
              <a:t>18.5 million jobs </a:t>
            </a:r>
            <a:r>
              <a:rPr lang="en-US" sz="2400" dirty="0"/>
              <a:t>and a value added per person of </a:t>
            </a:r>
            <a:r>
              <a:rPr lang="en-US" sz="2400" b="1" dirty="0"/>
              <a:t>US $2,390 annually. </a:t>
            </a:r>
            <a:br>
              <a:rPr lang="en-US" sz="2400" dirty="0"/>
            </a:br>
            <a:br>
              <a:rPr lang="en-US" sz="2400" dirty="0"/>
            </a:br>
            <a:endParaRPr lang="en-US" sz="2400" dirty="0">
              <a:solidFill>
                <a:schemeClr val="tx1">
                  <a:lumMod val="65000"/>
                  <a:lumOff val="35000"/>
                </a:schemeClr>
              </a:solidFill>
            </a:endParaRPr>
          </a:p>
        </p:txBody>
      </p:sp>
    </p:spTree>
    <p:extLst>
      <p:ext uri="{BB962C8B-B14F-4D97-AF65-F5344CB8AC3E}">
        <p14:creationId xmlns:p14="http://schemas.microsoft.com/office/powerpoint/2010/main" val="1683480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a_slide_4x3_titl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9363" y="-14947"/>
            <a:ext cx="9144000" cy="6858000"/>
          </a:xfrm>
          <a:prstGeom prst="rect">
            <a:avLst/>
          </a:prstGeom>
        </p:spPr>
      </p:pic>
      <p:sp>
        <p:nvSpPr>
          <p:cNvPr id="2" name="Title 1"/>
          <p:cNvSpPr>
            <a:spLocks noGrp="1"/>
          </p:cNvSpPr>
          <p:nvPr>
            <p:ph type="ctrTitle"/>
          </p:nvPr>
        </p:nvSpPr>
        <p:spPr>
          <a:xfrm>
            <a:off x="685800" y="1150373"/>
            <a:ext cx="7772400" cy="1179872"/>
          </a:xfrm>
        </p:spPr>
        <p:txBody>
          <a:bodyPr>
            <a:normAutofit/>
          </a:bodyPr>
          <a:lstStyle/>
          <a:p>
            <a:r>
              <a:rPr lang="en-US" sz="3600" b="1" dirty="0">
                <a:solidFill>
                  <a:srgbClr val="D45E12"/>
                </a:solidFill>
              </a:rPr>
              <a:t>INTA Impact Study: ASEAN Region</a:t>
            </a:r>
          </a:p>
        </p:txBody>
      </p:sp>
      <p:sp>
        <p:nvSpPr>
          <p:cNvPr id="3" name="Subtitle 2"/>
          <p:cNvSpPr>
            <a:spLocks noGrp="1"/>
          </p:cNvSpPr>
          <p:nvPr>
            <p:ph type="subTitle" idx="1"/>
          </p:nvPr>
        </p:nvSpPr>
        <p:spPr>
          <a:xfrm>
            <a:off x="685800" y="2330245"/>
            <a:ext cx="7772400" cy="4140893"/>
          </a:xfrm>
        </p:spPr>
        <p:txBody>
          <a:bodyPr>
            <a:normAutofit fontScale="85000" lnSpcReduction="20000"/>
          </a:bodyPr>
          <a:lstStyle/>
          <a:p>
            <a:r>
              <a:rPr lang="en-US" sz="2400" b="1" i="1" dirty="0"/>
              <a:t>The Economic Contribution of Trademark-Intensive Industries in Indonesia, Malaysia, the Philippines, Singapore, and Thailand</a:t>
            </a:r>
            <a:endParaRPr lang="en-US" sz="2400" dirty="0"/>
          </a:p>
          <a:p>
            <a:r>
              <a:rPr lang="en-US" sz="2400" dirty="0"/>
              <a:t>INTA published this report in August 2017, a first of its kind analysis of the correlation between trademarks and their economic impact on contribution to Gross Domestic Product (GDP), share of exports, and employment in five major markets in Southeast Asia.</a:t>
            </a:r>
            <a:br>
              <a:rPr lang="en-US" sz="2400" dirty="0"/>
            </a:br>
            <a:br>
              <a:rPr lang="en-US" sz="2400" dirty="0"/>
            </a:br>
            <a:r>
              <a:rPr lang="en-US" sz="2400" dirty="0"/>
              <a:t>Looking at data from 2012 to 2015 across the trademark-intensive industries within the five countries studied, </a:t>
            </a:r>
            <a:r>
              <a:rPr lang="en-US" sz="2400" b="1" dirty="0"/>
              <a:t>direct contribution to GDP varied between 17% and 50%, indirect contribution to GDP ranged from 40% to 60%</a:t>
            </a:r>
            <a:r>
              <a:rPr lang="en-US" sz="2400" dirty="0"/>
              <a:t>, and workers’ share of the workforce ranged from </a:t>
            </a:r>
            <a:r>
              <a:rPr lang="en-US" sz="2400" b="1" dirty="0"/>
              <a:t>13% to 29% of total employment</a:t>
            </a:r>
            <a:r>
              <a:rPr lang="en-US" sz="2400" dirty="0"/>
              <a:t>. With regard to international trade, trademark-intensive industries contributed from </a:t>
            </a:r>
            <a:r>
              <a:rPr lang="en-US" sz="2400" b="1" dirty="0"/>
              <a:t>27% to 60% of each country’s share of exports</a:t>
            </a:r>
            <a:r>
              <a:rPr lang="en-US" sz="2400" dirty="0"/>
              <a:t>.</a:t>
            </a:r>
          </a:p>
          <a:p>
            <a:endParaRPr lang="en-US" sz="2400" dirty="0">
              <a:solidFill>
                <a:schemeClr val="tx1">
                  <a:lumMod val="65000"/>
                  <a:lumOff val="35000"/>
                </a:schemeClr>
              </a:solidFill>
            </a:endParaRPr>
          </a:p>
        </p:txBody>
      </p:sp>
    </p:spTree>
    <p:extLst>
      <p:ext uri="{BB962C8B-B14F-4D97-AF65-F5344CB8AC3E}">
        <p14:creationId xmlns:p14="http://schemas.microsoft.com/office/powerpoint/2010/main" val="256069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a_slide_4x3_titl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9363" y="-14947"/>
            <a:ext cx="9144000" cy="6858000"/>
          </a:xfrm>
          <a:prstGeom prst="rect">
            <a:avLst/>
          </a:prstGeom>
        </p:spPr>
      </p:pic>
      <p:sp>
        <p:nvSpPr>
          <p:cNvPr id="2" name="Title 1"/>
          <p:cNvSpPr>
            <a:spLocks noGrp="1"/>
          </p:cNvSpPr>
          <p:nvPr>
            <p:ph type="ctrTitle"/>
          </p:nvPr>
        </p:nvSpPr>
        <p:spPr>
          <a:xfrm>
            <a:off x="685800" y="1150373"/>
            <a:ext cx="7772400" cy="1179872"/>
          </a:xfrm>
        </p:spPr>
        <p:txBody>
          <a:bodyPr>
            <a:normAutofit fontScale="90000"/>
          </a:bodyPr>
          <a:lstStyle/>
          <a:p>
            <a:r>
              <a:rPr lang="en-US" sz="3600" b="1" dirty="0">
                <a:solidFill>
                  <a:srgbClr val="D45E12"/>
                </a:solidFill>
              </a:rPr>
              <a:t>INTA Impact Study: The Economic Impacts of Counterfeiting and Piracy</a:t>
            </a:r>
          </a:p>
        </p:txBody>
      </p:sp>
      <p:sp>
        <p:nvSpPr>
          <p:cNvPr id="3" name="Subtitle 2"/>
          <p:cNvSpPr>
            <a:spLocks noGrp="1"/>
          </p:cNvSpPr>
          <p:nvPr>
            <p:ph type="subTitle" idx="1"/>
          </p:nvPr>
        </p:nvSpPr>
        <p:spPr>
          <a:xfrm>
            <a:off x="685800" y="2330245"/>
            <a:ext cx="7772400" cy="4140893"/>
          </a:xfrm>
        </p:spPr>
        <p:txBody>
          <a:bodyPr>
            <a:normAutofit fontScale="70000" lnSpcReduction="20000"/>
          </a:bodyPr>
          <a:lstStyle/>
          <a:p>
            <a:br>
              <a:rPr lang="en-US" sz="2400" i="1" dirty="0"/>
            </a:br>
            <a:br>
              <a:rPr lang="en-US" sz="2400" i="1" dirty="0"/>
            </a:br>
            <a:r>
              <a:rPr lang="en-US" sz="2400" dirty="0"/>
              <a:t>INTA and ICC-BASCAP commissioned this study in . The report builds on the findings of a 2016 report by the OECD and EUIPO that looked at the scope of counterfeiting and piracy in international trade. </a:t>
            </a:r>
            <a:r>
              <a:rPr lang="en-US" sz="2400" b="1" dirty="0"/>
              <a:t>The OECD/EUIPO report found that international trade in counterfeit and pirated products is increasing, and reached an estimated value of US $461 billion in 2013, accounting for 2.5% of all international trade. The INTA-BASCAP report confirms that this illicit trade will continue to increase and forecasts that will reach an estimated US $991 billion by 2022.</a:t>
            </a:r>
            <a:br>
              <a:rPr lang="en-US" sz="2400" b="1" dirty="0"/>
            </a:br>
            <a:br>
              <a:rPr lang="en-US" sz="2400" dirty="0"/>
            </a:br>
            <a:br>
              <a:rPr lang="en-US" sz="2400" dirty="0"/>
            </a:br>
            <a:r>
              <a:rPr lang="en-US" sz="2400" dirty="0"/>
              <a:t>The broad scope of the study includes an examination of the economic value of domestic counterfeiting, and digital piracy in films, music and software. In addition, the report estimates the negative impacts of counterfeiting and piracy on displaced economic activity, investment, public fiscal losses, criminal enforcement, economic growth and employment.</a:t>
            </a:r>
            <a:endParaRPr lang="en-US" sz="2400" dirty="0">
              <a:solidFill>
                <a:schemeClr val="tx1">
                  <a:lumMod val="65000"/>
                  <a:lumOff val="35000"/>
                </a:schemeClr>
              </a:solidFill>
            </a:endParaRPr>
          </a:p>
        </p:txBody>
      </p:sp>
    </p:spTree>
    <p:extLst>
      <p:ext uri="{BB962C8B-B14F-4D97-AF65-F5344CB8AC3E}">
        <p14:creationId xmlns:p14="http://schemas.microsoft.com/office/powerpoint/2010/main" val="266272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a_slide_4x3_titl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9363" y="-14947"/>
            <a:ext cx="9144000" cy="6858000"/>
          </a:xfrm>
          <a:prstGeom prst="rect">
            <a:avLst/>
          </a:prstGeom>
        </p:spPr>
      </p:pic>
      <p:sp>
        <p:nvSpPr>
          <p:cNvPr id="2" name="Title 1"/>
          <p:cNvSpPr>
            <a:spLocks noGrp="1"/>
          </p:cNvSpPr>
          <p:nvPr>
            <p:ph type="ctrTitle"/>
          </p:nvPr>
        </p:nvSpPr>
        <p:spPr>
          <a:xfrm>
            <a:off x="685800" y="1150373"/>
            <a:ext cx="7772400" cy="1179872"/>
          </a:xfrm>
        </p:spPr>
        <p:txBody>
          <a:bodyPr>
            <a:normAutofit/>
          </a:bodyPr>
          <a:lstStyle/>
          <a:p>
            <a:r>
              <a:rPr lang="en-US" sz="3600" b="1" dirty="0">
                <a:solidFill>
                  <a:srgbClr val="D45E12"/>
                </a:solidFill>
              </a:rPr>
              <a:t>Resources</a:t>
            </a:r>
          </a:p>
        </p:txBody>
      </p:sp>
      <p:sp>
        <p:nvSpPr>
          <p:cNvPr id="3" name="Subtitle 2"/>
          <p:cNvSpPr>
            <a:spLocks noGrp="1"/>
          </p:cNvSpPr>
          <p:nvPr>
            <p:ph type="subTitle" idx="1"/>
          </p:nvPr>
        </p:nvSpPr>
        <p:spPr>
          <a:xfrm>
            <a:off x="685800" y="2064775"/>
            <a:ext cx="7772400" cy="4406364"/>
          </a:xfrm>
        </p:spPr>
        <p:txBody>
          <a:bodyPr>
            <a:normAutofit fontScale="62500" lnSpcReduction="20000"/>
          </a:bodyPr>
          <a:lstStyle/>
          <a:p>
            <a:pPr algn="l"/>
            <a:r>
              <a:rPr lang="en-US" sz="2400" b="1" dirty="0">
                <a:solidFill>
                  <a:schemeClr val="tx1">
                    <a:lumMod val="65000"/>
                    <a:lumOff val="35000"/>
                  </a:schemeClr>
                </a:solidFill>
              </a:rPr>
              <a:t>INTA Impact Studies - </a:t>
            </a:r>
            <a:r>
              <a:rPr lang="en-US" sz="2400" b="1" dirty="0">
                <a:solidFill>
                  <a:schemeClr val="tx1">
                    <a:lumMod val="65000"/>
                    <a:lumOff val="35000"/>
                  </a:schemeClr>
                </a:solidFill>
                <a:hlinkClick r:id="rId3"/>
              </a:rPr>
              <a:t>www.inta.org</a:t>
            </a:r>
            <a:endParaRPr lang="en-US" sz="2400" b="1" dirty="0">
              <a:solidFill>
                <a:schemeClr val="tx1">
                  <a:lumMod val="65000"/>
                  <a:lumOff val="35000"/>
                </a:schemeClr>
              </a:solidFill>
            </a:endParaRP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World Intellectual Property Organization (WIPO) – </a:t>
            </a:r>
            <a:r>
              <a:rPr lang="en-US" sz="2400" b="1" dirty="0">
                <a:solidFill>
                  <a:schemeClr val="tx1">
                    <a:lumMod val="65000"/>
                    <a:lumOff val="35000"/>
                  </a:schemeClr>
                </a:solidFill>
                <a:hlinkClick r:id="rId4"/>
              </a:rPr>
              <a:t>www.wipo.int</a:t>
            </a:r>
            <a:endParaRPr lang="en-US" sz="2400" b="1" dirty="0">
              <a:solidFill>
                <a:schemeClr val="tx1">
                  <a:lumMod val="65000"/>
                  <a:lumOff val="35000"/>
                </a:schemeClr>
              </a:solidFill>
            </a:endParaRP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Arab Intellectual Property Society (ASPIP) – </a:t>
            </a:r>
            <a:r>
              <a:rPr lang="en-US" sz="2400" b="1" dirty="0">
                <a:solidFill>
                  <a:schemeClr val="tx1">
                    <a:lumMod val="65000"/>
                    <a:lumOff val="35000"/>
                  </a:schemeClr>
                </a:solidFill>
                <a:hlinkClick r:id="rId5"/>
              </a:rPr>
              <a:t>www.aspip.org</a:t>
            </a:r>
            <a:endParaRPr lang="en-US" sz="2400" b="1" dirty="0">
              <a:solidFill>
                <a:schemeClr val="tx1">
                  <a:lumMod val="65000"/>
                  <a:lumOff val="35000"/>
                </a:schemeClr>
              </a:solidFill>
            </a:endParaRP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Interamerican Association of Intellectual </a:t>
            </a:r>
            <a:r>
              <a:rPr lang="en-US" sz="2400" b="1" dirty="0" err="1">
                <a:solidFill>
                  <a:schemeClr val="tx1">
                    <a:lumMod val="65000"/>
                    <a:lumOff val="35000"/>
                  </a:schemeClr>
                </a:solidFill>
              </a:rPr>
              <a:t>Propety</a:t>
            </a:r>
            <a:r>
              <a:rPr lang="en-US" sz="2400" b="1" dirty="0">
                <a:solidFill>
                  <a:schemeClr val="tx1">
                    <a:lumMod val="65000"/>
                    <a:lumOff val="35000"/>
                  </a:schemeClr>
                </a:solidFill>
              </a:rPr>
              <a:t> (ASIPI) – </a:t>
            </a:r>
            <a:r>
              <a:rPr lang="en-US" sz="2400" b="1" dirty="0">
                <a:solidFill>
                  <a:schemeClr val="tx1">
                    <a:lumMod val="65000"/>
                    <a:lumOff val="35000"/>
                  </a:schemeClr>
                </a:solidFill>
                <a:hlinkClick r:id="rId6"/>
              </a:rPr>
              <a:t>www.asipi.org</a:t>
            </a:r>
            <a:endParaRPr lang="en-US" sz="2400" b="1" dirty="0">
              <a:solidFill>
                <a:schemeClr val="tx1">
                  <a:lumMod val="65000"/>
                  <a:lumOff val="35000"/>
                </a:schemeClr>
              </a:solidFill>
            </a:endParaRP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ICC-BASCAP- </a:t>
            </a:r>
            <a:r>
              <a:rPr lang="en-US" sz="2400" b="1" dirty="0">
                <a:solidFill>
                  <a:schemeClr val="tx1">
                    <a:lumMod val="65000"/>
                    <a:lumOff val="35000"/>
                  </a:schemeClr>
                </a:solidFill>
                <a:hlinkClick r:id="rId7"/>
              </a:rPr>
              <a:t>https://iccwbo.org/global-issues-trends/bascap-counterfeiting-piracy/</a:t>
            </a:r>
            <a:endParaRPr lang="en-US" sz="2400" b="1" dirty="0">
              <a:solidFill>
                <a:schemeClr val="tx1">
                  <a:lumMod val="65000"/>
                  <a:lumOff val="35000"/>
                </a:schemeClr>
              </a:solidFill>
            </a:endParaRP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National Trademark Offices </a:t>
            </a: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Local Chambers of Commerce</a:t>
            </a:r>
          </a:p>
          <a:p>
            <a:pPr algn="l"/>
            <a:endParaRPr lang="en-US" sz="2400" b="1" dirty="0">
              <a:solidFill>
                <a:schemeClr val="tx1">
                  <a:lumMod val="65000"/>
                  <a:lumOff val="35000"/>
                </a:schemeClr>
              </a:solidFill>
            </a:endParaRPr>
          </a:p>
          <a:p>
            <a:pPr algn="l"/>
            <a:r>
              <a:rPr lang="en-US" sz="2400" b="1" dirty="0">
                <a:solidFill>
                  <a:schemeClr val="tx1">
                    <a:lumMod val="65000"/>
                    <a:lumOff val="35000"/>
                  </a:schemeClr>
                </a:solidFill>
              </a:rPr>
              <a:t>Local Bar Associations</a:t>
            </a:r>
          </a:p>
          <a:p>
            <a:pPr algn="l"/>
            <a:endParaRPr lang="en-US" sz="2400" dirty="0">
              <a:solidFill>
                <a:schemeClr val="tx1">
                  <a:lumMod val="65000"/>
                  <a:lumOff val="35000"/>
                </a:schemeClr>
              </a:solidFill>
            </a:endParaRPr>
          </a:p>
          <a:p>
            <a:pPr algn="l"/>
            <a:endParaRPr lang="en-US" sz="2400" dirty="0">
              <a:solidFill>
                <a:schemeClr val="tx1">
                  <a:lumMod val="65000"/>
                  <a:lumOff val="35000"/>
                </a:schemeClr>
              </a:solidFill>
            </a:endParaRPr>
          </a:p>
          <a:p>
            <a:pPr algn="l"/>
            <a:r>
              <a:rPr lang="en-US" sz="2400" dirty="0">
                <a:solidFill>
                  <a:schemeClr val="tx1">
                    <a:lumMod val="65000"/>
                    <a:lumOff val="35000"/>
                  </a:schemeClr>
                </a:solidFill>
              </a:rPr>
              <a:t>	</a:t>
            </a:r>
          </a:p>
          <a:p>
            <a:pPr algn="l"/>
            <a:r>
              <a:rPr lang="en-US" sz="2400" dirty="0">
                <a:solidFill>
                  <a:schemeClr val="tx1">
                    <a:lumMod val="65000"/>
                    <a:lumOff val="35000"/>
                  </a:schemeClr>
                </a:solidFill>
              </a:rPr>
              <a:t>	</a:t>
            </a:r>
          </a:p>
        </p:txBody>
      </p:sp>
    </p:spTree>
    <p:extLst>
      <p:ext uri="{BB962C8B-B14F-4D97-AF65-F5344CB8AC3E}">
        <p14:creationId xmlns:p14="http://schemas.microsoft.com/office/powerpoint/2010/main" val="2039318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nta_slide_4x3_title.jp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79363" y="-14947"/>
            <a:ext cx="9144000" cy="6858000"/>
          </a:xfrm>
          <a:prstGeom prst="rect">
            <a:avLst/>
          </a:prstGeom>
        </p:spPr>
      </p:pic>
      <p:sp>
        <p:nvSpPr>
          <p:cNvPr id="2" name="Title 1"/>
          <p:cNvSpPr>
            <a:spLocks noGrp="1"/>
          </p:cNvSpPr>
          <p:nvPr>
            <p:ph type="ctrTitle"/>
          </p:nvPr>
        </p:nvSpPr>
        <p:spPr>
          <a:xfrm>
            <a:off x="685800" y="1150373"/>
            <a:ext cx="7772400" cy="3554362"/>
          </a:xfrm>
        </p:spPr>
        <p:txBody>
          <a:bodyPr>
            <a:normAutofit/>
          </a:bodyPr>
          <a:lstStyle/>
          <a:p>
            <a:r>
              <a:rPr lang="en-US" sz="3600" b="1" dirty="0">
                <a:solidFill>
                  <a:srgbClr val="D45E12"/>
                </a:solidFill>
              </a:rPr>
              <a:t>???Questions???</a:t>
            </a:r>
          </a:p>
        </p:txBody>
      </p:sp>
      <p:sp>
        <p:nvSpPr>
          <p:cNvPr id="3" name="Subtitle 2"/>
          <p:cNvSpPr>
            <a:spLocks noGrp="1"/>
          </p:cNvSpPr>
          <p:nvPr>
            <p:ph type="subTitle" idx="1"/>
          </p:nvPr>
        </p:nvSpPr>
        <p:spPr>
          <a:xfrm>
            <a:off x="685800" y="2610465"/>
            <a:ext cx="7772400" cy="3860673"/>
          </a:xfrm>
        </p:spPr>
        <p:txBody>
          <a:bodyPr>
            <a:normAutofit/>
          </a:bodyPr>
          <a:lstStyle/>
          <a:p>
            <a:endParaRPr lang="en-US" sz="2400" dirty="0">
              <a:solidFill>
                <a:schemeClr val="tx1">
                  <a:lumMod val="65000"/>
                  <a:lumOff val="35000"/>
                </a:schemeClr>
              </a:solidFill>
            </a:endParaRPr>
          </a:p>
          <a:p>
            <a:endParaRPr lang="en-US" sz="2400" dirty="0">
              <a:solidFill>
                <a:schemeClr val="tx1">
                  <a:lumMod val="65000"/>
                  <a:lumOff val="35000"/>
                </a:schemeClr>
              </a:solidFill>
            </a:endParaRPr>
          </a:p>
          <a:p>
            <a:endParaRPr lang="en-US" sz="2400" dirty="0">
              <a:solidFill>
                <a:schemeClr val="tx1">
                  <a:lumMod val="65000"/>
                  <a:lumOff val="35000"/>
                </a:schemeClr>
              </a:solidFill>
            </a:endParaRPr>
          </a:p>
          <a:p>
            <a:endParaRPr lang="en-US" sz="2400" dirty="0">
              <a:solidFill>
                <a:schemeClr val="tx1">
                  <a:lumMod val="65000"/>
                  <a:lumOff val="35000"/>
                </a:schemeClr>
              </a:solidFill>
            </a:endParaRPr>
          </a:p>
          <a:p>
            <a:r>
              <a:rPr lang="en-US" sz="2400" dirty="0">
                <a:solidFill>
                  <a:schemeClr val="tx1">
                    <a:lumMod val="65000"/>
                    <a:lumOff val="35000"/>
                  </a:schemeClr>
                </a:solidFill>
              </a:rPr>
              <a:t>Merci, Gracias, </a:t>
            </a:r>
            <a:r>
              <a:rPr lang="en-US" sz="2400" dirty="0" err="1">
                <a:solidFill>
                  <a:schemeClr val="tx1">
                    <a:lumMod val="65000"/>
                    <a:lumOff val="35000"/>
                  </a:schemeClr>
                </a:solidFill>
              </a:rPr>
              <a:t>Danke</a:t>
            </a:r>
            <a:r>
              <a:rPr lang="en-US" sz="2400" dirty="0">
                <a:solidFill>
                  <a:schemeClr val="tx1">
                    <a:lumMod val="65000"/>
                    <a:lumOff val="35000"/>
                  </a:schemeClr>
                </a:solidFill>
              </a:rPr>
              <a:t>, Thank you</a:t>
            </a:r>
          </a:p>
          <a:p>
            <a:endParaRPr lang="en-US" sz="2400" dirty="0">
              <a:solidFill>
                <a:schemeClr val="tx1">
                  <a:lumMod val="65000"/>
                  <a:lumOff val="35000"/>
                </a:schemeClr>
              </a:solidFill>
            </a:endParaRPr>
          </a:p>
        </p:txBody>
      </p:sp>
    </p:spTree>
    <p:extLst>
      <p:ext uri="{BB962C8B-B14F-4D97-AF65-F5344CB8AC3E}">
        <p14:creationId xmlns:p14="http://schemas.microsoft.com/office/powerpoint/2010/main" val="404472734"/>
      </p:ext>
    </p:extLst>
  </p:cSld>
  <p:clrMapOvr>
    <a:masterClrMapping/>
  </p:clrMapOvr>
</p:sld>
</file>

<file path=ppt/theme/theme1.xml><?xml version="1.0" encoding="utf-8"?>
<a:theme xmlns:a="http://schemas.openxmlformats.org/drawingml/2006/main" name="Default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D45E12"/>
      </a:hlink>
      <a:folHlink>
        <a:srgbClr val="D45E1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064A24D2898E42B74163B95CC52ECF" ma:contentTypeVersion="12" ma:contentTypeDescription="Create a new document." ma:contentTypeScope="" ma:versionID="8277b5b27deba3d05297800ecdf4802e">
  <xsd:schema xmlns:xsd="http://www.w3.org/2001/XMLSchema" xmlns:xs="http://www.w3.org/2001/XMLSchema" xmlns:p="http://schemas.microsoft.com/office/2006/metadata/properties" xmlns:ns1="http://schemas.microsoft.com/sharepoint/v3" xmlns:ns2="b6826b84-a201-46a4-a7c0-d3b9f27a5c1c" targetNamespace="http://schemas.microsoft.com/office/2006/metadata/properties" ma:root="true" ma:fieldsID="6025f4af4a5918838bf4417a3d1d29c1" ns1:_="" ns2:_="">
    <xsd:import namespace="http://schemas.microsoft.com/sharepoint/v3"/>
    <xsd:import namespace="b6826b84-a201-46a4-a7c0-d3b9f27a5c1c"/>
    <xsd:element name="properties">
      <xsd:complexType>
        <xsd:sequence>
          <xsd:element name="documentManagement">
            <xsd:complexType>
              <xsd:all>
                <xsd:element ref="ns1:PublishingStartDate" minOccurs="0"/>
                <xsd:element ref="ns1:PublishingExpirationDate" minOccurs="0"/>
                <xsd:element ref="ns2:m5b017c00a69405883e19a3424a67d5c" minOccurs="0"/>
                <xsd:element ref="ns2:TaxCatchAll" minOccurs="0"/>
                <xsd:element ref="ns2:adaf2f46c03e46cbad7357d7df64e33c" minOccurs="0"/>
                <xsd:element ref="ns2:ob84a325ce754738a2f72e338df8ab46" minOccurs="0"/>
                <xsd:element ref="ns2:MarketingLibraryView"/>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6826b84-a201-46a4-a7c0-d3b9f27a5c1c" elementFormDefault="qualified">
    <xsd:import namespace="http://schemas.microsoft.com/office/2006/documentManagement/types"/>
    <xsd:import namespace="http://schemas.microsoft.com/office/infopath/2007/PartnerControls"/>
    <xsd:element name="m5b017c00a69405883e19a3424a67d5c" ma:index="11" nillable="true" ma:taxonomy="true" ma:internalName="m5b017c00a69405883e19a3424a67d5c" ma:taxonomyFieldName="INTADepartmentTag" ma:displayName="INTADepartmentTag" ma:default="" ma:fieldId="{65b017c0-0a69-4058-83e1-9a3424a67d5c}" ma:taxonomyMulti="true" ma:sspId="7db61c5a-7af7-4fba-a0f7-e0bc6438f692" ma:termSetId="8fe03c90-e672-4229-8112-ed91447d0b48" ma:anchorId="00000000-0000-0000-0000-000000000000" ma:open="false" ma:isKeyword="false">
      <xsd:complexType>
        <xsd:sequence>
          <xsd:element ref="pc:Terms" minOccurs="0" maxOccurs="1"/>
        </xsd:sequence>
      </xsd:complexType>
    </xsd:element>
    <xsd:element name="TaxCatchAll" ma:index="12" nillable="true" ma:displayName="Taxonomy Catch All Column" ma:hidden="true" ma:list="{44f5a013-0c5a-4734-abb9-babcf337afb8}" ma:internalName="TaxCatchAll" ma:showField="CatchAllData" ma:web="b6826b84-a201-46a4-a7c0-d3b9f27a5c1c">
      <xsd:complexType>
        <xsd:complexContent>
          <xsd:extension base="dms:MultiChoiceLookup">
            <xsd:sequence>
              <xsd:element name="Value" type="dms:Lookup" maxOccurs="unbounded" minOccurs="0" nillable="true"/>
            </xsd:sequence>
          </xsd:extension>
        </xsd:complexContent>
      </xsd:complexType>
    </xsd:element>
    <xsd:element name="adaf2f46c03e46cbad7357d7df64e33c" ma:index="14" nillable="true" ma:taxonomy="true" ma:internalName="adaf2f46c03e46cbad7357d7df64e33c" ma:taxonomyFieldName="INTACategoryTag" ma:displayName="Keywords Tag" ma:readOnly="false" ma:default="" ma:fieldId="{adaf2f46-c03e-46cb-ad73-57d7df64e33c}" ma:taxonomyMulti="true" ma:sspId="7db61c5a-7af7-4fba-a0f7-e0bc6438f692" ma:termSetId="19c7de7e-3914-4ce1-ba62-4f5845b13ae7" ma:anchorId="00000000-0000-0000-0000-000000000000" ma:open="false" ma:isKeyword="false">
      <xsd:complexType>
        <xsd:sequence>
          <xsd:element ref="pc:Terms" minOccurs="0" maxOccurs="1"/>
        </xsd:sequence>
      </xsd:complexType>
    </xsd:element>
    <xsd:element name="ob84a325ce754738a2f72e338df8ab46" ma:index="16" nillable="true" ma:taxonomy="true" ma:internalName="ob84a325ce754738a2f72e338df8ab46" ma:taxonomyFieldName="INTAYearTag" ma:displayName="Year Tag" ma:readOnly="false" ma:default="" ma:fieldId="{8b84a325-ce75-4738-a2f7-2e338df8ab46}" ma:taxonomyMulti="true" ma:sspId="7db61c5a-7af7-4fba-a0f7-e0bc6438f692" ma:termSetId="268a10ba-1f79-41cc-bca5-5f3bd1bc45f7" ma:anchorId="00000000-0000-0000-0000-000000000000" ma:open="false" ma:isKeyword="false">
      <xsd:complexType>
        <xsd:sequence>
          <xsd:element ref="pc:Terms" minOccurs="0" maxOccurs="1"/>
        </xsd:sequence>
      </xsd:complexType>
    </xsd:element>
    <xsd:element name="MarketingLibraryView" ma:index="17" ma:displayName="Appears in View" ma:default="Marketing Plan" ma:format="Dropdown" ma:internalName="MarketingLibraryView">
      <xsd:simpleType>
        <xsd:restriction base="dms:Choice">
          <xsd:enumeration value="Marketing Plan"/>
          <xsd:enumeration value="Templates"/>
          <xsd:enumeration value="Style Guides"/>
          <xsd:enumeration value="Market Research Surveys"/>
          <xsd:enumeration value="Web Statistic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5b017c00a69405883e19a3424a67d5c xmlns="b6826b84-a201-46a4-a7c0-d3b9f27a5c1c">
      <Terms xmlns="http://schemas.microsoft.com/office/infopath/2007/PartnerControls">
        <TermInfo xmlns="http://schemas.microsoft.com/office/infopath/2007/PartnerControls">
          <TermName xmlns="http://schemas.microsoft.com/office/infopath/2007/PartnerControls">Marketing</TermName>
          <TermId xmlns="http://schemas.microsoft.com/office/infopath/2007/PartnerControls">efcb9a56-80b5-4578-b8ce-121bc05b2b82</TermId>
        </TermInfo>
      </Terms>
    </m5b017c00a69405883e19a3424a67d5c>
    <MarketingLibraryView xmlns="b6826b84-a201-46a4-a7c0-d3b9f27a5c1c">Templates</MarketingLibraryView>
    <PublishingStartDate xmlns="http://schemas.microsoft.com/sharepoint/v3" xsi:nil="true"/>
    <PublishingExpirationDate xmlns="http://schemas.microsoft.com/sharepoint/v3" xsi:nil="true"/>
    <adaf2f46c03e46cbad7357d7df64e33c xmlns="b6826b84-a201-46a4-a7c0-d3b9f27a5c1c">
      <Terms xmlns="http://schemas.microsoft.com/office/infopath/2007/PartnerControls">
        <TermInfo xmlns="http://schemas.microsoft.com/office/infopath/2007/PartnerControls">
          <TermName xmlns="http://schemas.microsoft.com/office/infopath/2007/PartnerControls">Template</TermName>
          <TermId xmlns="http://schemas.microsoft.com/office/infopath/2007/PartnerControls">8e05ff7d-6c1f-4901-b68e-cf56bec345ab</TermId>
        </TermInfo>
      </Terms>
    </adaf2f46c03e46cbad7357d7df64e33c>
    <TaxCatchAll xmlns="b6826b84-a201-46a4-a7c0-d3b9f27a5c1c">
      <Value>29</Value>
      <Value>39</Value>
      <Value>13</Value>
    </TaxCatchAll>
    <ob84a325ce754738a2f72e338df8ab46 xmlns="b6826b84-a201-46a4-a7c0-d3b9f27a5c1c">
      <Terms xmlns="http://schemas.microsoft.com/office/infopath/2007/PartnerControls">
        <TermInfo xmlns="http://schemas.microsoft.com/office/infopath/2007/PartnerControls">
          <TermName xmlns="http://schemas.microsoft.com/office/infopath/2007/PartnerControls">2015</TermName>
          <TermId xmlns="http://schemas.microsoft.com/office/infopath/2007/PartnerControls">c91421e6-0a44-4e2b-81c8-84b8017dd4c8</TermId>
        </TermInfo>
      </Terms>
    </ob84a325ce754738a2f72e338df8ab46>
  </documentManagement>
</p:properties>
</file>

<file path=customXml/itemProps1.xml><?xml version="1.0" encoding="utf-8"?>
<ds:datastoreItem xmlns:ds="http://schemas.openxmlformats.org/officeDocument/2006/customXml" ds:itemID="{68EDE423-D2B0-4A4E-A9CA-3D20341ACA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6826b84-a201-46a4-a7c0-d3b9f27a5c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DC56EA4-C0CE-4291-ADC3-50E5C7BAB9A6}">
  <ds:schemaRefs>
    <ds:schemaRef ds:uri="http://schemas.microsoft.com/sharepoint/v3/contenttype/forms"/>
  </ds:schemaRefs>
</ds:datastoreItem>
</file>

<file path=customXml/itemProps3.xml><?xml version="1.0" encoding="utf-8"?>
<ds:datastoreItem xmlns:ds="http://schemas.openxmlformats.org/officeDocument/2006/customXml" ds:itemID="{FFF81748-CC81-40C3-8239-57847A3CB796}">
  <ds:schemaRefs>
    <ds:schemaRef ds:uri="http://schemas.microsoft.com/office/2006/metadata/properties"/>
    <ds:schemaRef ds:uri="http://purl.org/dc/dcmitype/"/>
    <ds:schemaRef ds:uri="http://schemas.microsoft.com/office/2006/documentManagement/types"/>
    <ds:schemaRef ds:uri="http://www.w3.org/XML/1998/namespace"/>
    <ds:schemaRef ds:uri="http://purl.org/dc/terms/"/>
    <ds:schemaRef ds:uri="http://purl.org/dc/elements/1.1/"/>
    <ds:schemaRef ds:uri="http://schemas.microsoft.com/sharepoint/v3"/>
    <ds:schemaRef ds:uri="http://schemas.microsoft.com/office/infopath/2007/PartnerControls"/>
    <ds:schemaRef ds:uri="http://schemas.openxmlformats.org/package/2006/metadata/core-properties"/>
    <ds:schemaRef ds:uri="b6826b84-a201-46a4-a7c0-d3b9f27a5c1c"/>
  </ds:schemaRefs>
</ds:datastoreItem>
</file>

<file path=docProps/app.xml><?xml version="1.0" encoding="utf-8"?>
<Properties xmlns="http://schemas.openxmlformats.org/officeDocument/2006/extended-properties" xmlns:vt="http://schemas.openxmlformats.org/officeDocument/2006/docPropsVTypes">
  <Template>Default Theme.thmx</Template>
  <TotalTime>324</TotalTime>
  <Words>265</Words>
  <Application>Microsoft Office PowerPoint</Application>
  <PresentationFormat>On-screen Show (4:3)</PresentationFormat>
  <Paragraphs>47</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Default Theme</vt:lpstr>
      <vt:lpstr>Trademarks and ICTs: Empowering  Entrepreneurs in Emerging Economies</vt:lpstr>
      <vt:lpstr>ICTs + Trademarks =  Economic Opportunity </vt:lpstr>
      <vt:lpstr>INTA Impact Study:  Latin America</vt:lpstr>
      <vt:lpstr>INTA Impact Study: ASEAN Region</vt:lpstr>
      <vt:lpstr>INTA Impact Study: The Economic Impacts of Counterfeiting and Piracy</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Mehlenbeck</dc:creator>
  <cp:lastModifiedBy>User</cp:lastModifiedBy>
  <cp:revision>48</cp:revision>
  <cp:lastPrinted>2016-01-07T22:53:26Z</cp:lastPrinted>
  <dcterms:created xsi:type="dcterms:W3CDTF">2015-05-01T13:12:26Z</dcterms:created>
  <dcterms:modified xsi:type="dcterms:W3CDTF">2018-11-13T09:09:57Z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AYearTag">
    <vt:lpwstr>39;#2015|c91421e6-0a44-4e2b-81c8-84b8017dd4c8</vt:lpwstr>
  </property>
  <property fmtid="{D5CDD505-2E9C-101B-9397-08002B2CF9AE}" pid="3" name="INTADepartmentTag">
    <vt:lpwstr>29;#Marketing|efcb9a56-80b5-4578-b8ce-121bc05b2b82</vt:lpwstr>
  </property>
  <property fmtid="{D5CDD505-2E9C-101B-9397-08002B2CF9AE}" pid="4" name="INTACategoryTag">
    <vt:lpwstr>13;#Template|8e05ff7d-6c1f-4901-b68e-cf56bec345ab</vt:lpwstr>
  </property>
  <property fmtid="{D5CDD505-2E9C-101B-9397-08002B2CF9AE}" pid="5" name="ContentTypeId">
    <vt:lpwstr>0x010100BA064A24D2898E42B74163B95CC52ECF</vt:lpwstr>
  </property>
</Properties>
</file>